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EB Garamond"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C1BF6D-CD72-43BC-AB71-4EF0F3AD29E1}">
  <a:tblStyle styleId="{13C1BF6D-CD72-43BC-AB71-4EF0F3AD29E1}"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6"/>
    <p:restoredTop sz="77203"/>
  </p:normalViewPr>
  <p:slideViewPr>
    <p:cSldViewPr snapToGrid="0">
      <p:cViewPr varScale="1">
        <p:scale>
          <a:sx n="89" d="100"/>
          <a:sy n="89" d="100"/>
        </p:scale>
        <p:origin x="200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6181f394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6181f39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terms of how seasonality has changed over time, we see a shift from a relatively sporadic landscape before 1970 to one that strongly favors the summer and holiday months.</a:t>
            </a:r>
            <a:endParaRPr/>
          </a:p>
          <a:p>
            <a:pPr marL="457200" lvl="0" indent="-298450" algn="l" rtl="0">
              <a:spcBef>
                <a:spcPts val="0"/>
              </a:spcBef>
              <a:spcAft>
                <a:spcPts val="0"/>
              </a:spcAft>
              <a:buSzPts val="1100"/>
              <a:buChar char="●"/>
            </a:pPr>
            <a:r>
              <a:rPr lang="en"/>
              <a:t>This is largely due to the emergence of the summer blockbuster that was created off the movies like Jaws, Star Wars, and Grease in the 1970s.</a:t>
            </a:r>
            <a:endParaRPr/>
          </a:p>
          <a:p>
            <a:pPr marL="457200" lvl="0" indent="-298450" algn="l" rtl="0">
              <a:spcBef>
                <a:spcPts val="0"/>
              </a:spcBef>
              <a:spcAft>
                <a:spcPts val="0"/>
              </a:spcAft>
              <a:buSzPts val="1100"/>
              <a:buChar char="●"/>
            </a:pPr>
            <a:r>
              <a:rPr lang="en"/>
              <a:t>Since then, we see strong performance in both of these time periods whereby June and July and November and December make up about half of the U.S. yearly box office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6181f394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6181f394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 this analysis we immediately see that January performs the worst critically and December performs the best.</a:t>
            </a:r>
            <a:endParaRPr dirty="0"/>
          </a:p>
          <a:p>
            <a:pPr marL="457200" lvl="0" indent="-298450" algn="l" rtl="0">
              <a:spcBef>
                <a:spcPts val="0"/>
              </a:spcBef>
              <a:spcAft>
                <a:spcPts val="0"/>
              </a:spcAft>
              <a:buSzPts val="1100"/>
              <a:buChar char="●"/>
            </a:pPr>
            <a:r>
              <a:rPr lang="en" dirty="0"/>
              <a:t>This follows our understanding of Dump Months, whereby studios release the films they expect to flop in January. </a:t>
            </a:r>
            <a:endParaRPr dirty="0"/>
          </a:p>
          <a:p>
            <a:pPr marL="457200" lvl="0" indent="-298450" algn="l" rtl="0">
              <a:spcBef>
                <a:spcPts val="0"/>
              </a:spcBef>
              <a:spcAft>
                <a:spcPts val="0"/>
              </a:spcAft>
              <a:buSzPts val="1100"/>
              <a:buChar char="●"/>
            </a:pPr>
            <a:r>
              <a:rPr lang="en" dirty="0"/>
              <a:t>Similarly, this follows our understanding of how Awards season works in the film industry in that studios tend to release their most quality films closest to the Golden Globes and the Oscars (i.e., December)</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635dafaab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635dafaa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Some main learnings here were (1) June and December represent the most lucrative months in the film industry, representing almost a 3rd of all U.S. box office.</a:t>
            </a:r>
            <a:endParaRPr/>
          </a:p>
          <a:p>
            <a:pPr marL="457200" lvl="0" indent="-298450" algn="l" rtl="0">
              <a:spcBef>
                <a:spcPts val="0"/>
              </a:spcBef>
              <a:spcAft>
                <a:spcPts val="0"/>
              </a:spcAft>
              <a:buSzPts val="1100"/>
              <a:buChar char="●"/>
            </a:pPr>
            <a:r>
              <a:rPr lang="en"/>
              <a:t>We also found that this wasn’t always the case, and that the current seasonal trends have refined themselves over time. Most notably in the 1970s with the emergence of the summer blockbuster.</a:t>
            </a:r>
            <a:endParaRPr/>
          </a:p>
          <a:p>
            <a:pPr marL="457200" lvl="0" indent="-298450" algn="l" rtl="0">
              <a:spcBef>
                <a:spcPts val="0"/>
              </a:spcBef>
              <a:spcAft>
                <a:spcPts val="0"/>
              </a:spcAft>
              <a:buSzPts val="1100"/>
              <a:buChar char="●"/>
            </a:pPr>
            <a:r>
              <a:rPr lang="en"/>
              <a:t>As we expected, critical acclaim and financial success don’t always match 1 to 1. But for what we know about the film industry, it makes sense that the lowest rated films tend to be in January, while the highest rated films tend to be released just before awards season in December.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635dafaa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635dafa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Photo Credit: https://www.google.com/url?sa=i&amp;url=http%3A%2F%2Fjohnalberti.net%2F2015%2F09%2F11%2Fbeyond-the-box-office-what-makes-a-movie-a-success%2F&amp;psig=AO</a:t>
            </a:r>
            <a:endParaRPr sz="1400"/>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6110a7c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06110a7c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6110a7c6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6110a7c6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635dafaa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635dafaa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Genre does not have a clear trend in predicting the success of movies when looking at both metrics of IMDb rating and US gross </a:t>
            </a:r>
            <a:endParaRPr sz="1400">
              <a:solidFill>
                <a:schemeClr val="dk1"/>
              </a:solidFill>
              <a:latin typeface="Calibri"/>
              <a:ea typeface="Calibri"/>
              <a:cs typeface="Calibri"/>
              <a:sym typeface="Calibri"/>
            </a:endParaRPr>
          </a:p>
          <a:p>
            <a:pPr marL="0" lvl="0" indent="0" algn="l" rtl="0">
              <a:spcBef>
                <a:spcPts val="0"/>
              </a:spcBef>
              <a:spcAft>
                <a:spcPts val="0"/>
              </a:spcAft>
              <a:buNone/>
            </a:pPr>
            <a:r>
              <a:rPr lang="en" sz="1400">
                <a:solidFill>
                  <a:schemeClr val="dk1"/>
                </a:solidFill>
              </a:rPr>
              <a:t>Photo Credit: https://bestlifeonline.com/famous-movie-scenes/</a:t>
            </a:r>
            <a:endParaRPr>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635dafaab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635dafaab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06181f394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06181f394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IMDb (Internet Movie Database) – Online database related to films. Includes data such as release date, budget, </a:t>
            </a:r>
            <a:r>
              <a:rPr lang="en" dirty="0" err="1"/>
              <a:t>imdb</a:t>
            </a:r>
            <a:r>
              <a:rPr lang="en" dirty="0"/>
              <a:t> score, cast and more.</a:t>
            </a:r>
          </a:p>
          <a:p>
            <a:pPr marL="457200" lvl="0" indent="-298450" algn="l" rtl="0">
              <a:spcBef>
                <a:spcPts val="0"/>
              </a:spcBef>
              <a:spcAft>
                <a:spcPts val="0"/>
              </a:spcAft>
              <a:buSzPts val="1100"/>
              <a:buChar char="●"/>
            </a:pPr>
            <a:r>
              <a:rPr lang="en" dirty="0" err="1"/>
              <a:t>TBDb</a:t>
            </a:r>
            <a:r>
              <a:rPr lang="en" dirty="0"/>
              <a:t> (The Movie Database) – Online </a:t>
            </a:r>
            <a:r>
              <a:rPr lang="en-US" sz="1100" b="0" i="0" u="none" strike="noStrike" cap="none" dirty="0">
                <a:solidFill>
                  <a:srgbClr val="000000"/>
                </a:solidFill>
                <a:effectLst/>
                <a:latin typeface="Arial"/>
                <a:ea typeface="Arial"/>
                <a:cs typeface="Arial"/>
                <a:sym typeface="Arial"/>
              </a:rPr>
              <a:t>user editable </a:t>
            </a:r>
            <a:r>
              <a:rPr lang="en" dirty="0"/>
              <a:t>film database that we used to fill in gaps that were in our original database. Scrapped from the TMDB website using their free API.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Federal Reserve Economic Data (FRED) - for consumer price indexes to calculate our inflation multiplier.</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Adjusted the budget and gross income for inflation, and represent all values in 2021 dollars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06257162a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06257162a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As Andy said, the first variable we’ll look at is budget. </a:t>
            </a:r>
            <a:endParaRPr sz="1400"/>
          </a:p>
          <a:p>
            <a:pPr marL="457200" lvl="0" indent="-317500" algn="l" rtl="0">
              <a:spcBef>
                <a:spcPts val="0"/>
              </a:spcBef>
              <a:spcAft>
                <a:spcPts val="0"/>
              </a:spcAft>
              <a:buSzPts val="1400"/>
              <a:buChar char="●"/>
            </a:pPr>
            <a:r>
              <a:rPr lang="en" sz="1400"/>
              <a:t>We hypothesized that higher budget movies will be more successful (in rating and profitability) than lower budget movies. </a:t>
            </a:r>
            <a:endParaRPr sz="1400"/>
          </a:p>
          <a:p>
            <a:pPr marL="457200" lvl="0" indent="-317500" algn="l" rtl="0">
              <a:spcBef>
                <a:spcPts val="0"/>
              </a:spcBef>
              <a:spcAft>
                <a:spcPts val="0"/>
              </a:spcAft>
              <a:buSzPts val="1400"/>
              <a:buChar char="●"/>
            </a:pPr>
            <a:r>
              <a:rPr lang="en" sz="1400"/>
              <a:t>For this analysis, we:</a:t>
            </a:r>
            <a:endParaRPr sz="1400"/>
          </a:p>
          <a:p>
            <a:pPr marL="457200" lvl="0" indent="-317500" algn="l" rtl="0">
              <a:spcBef>
                <a:spcPts val="0"/>
              </a:spcBef>
              <a:spcAft>
                <a:spcPts val="0"/>
              </a:spcAft>
              <a:buSzPts val="1400"/>
              <a:buChar char="●"/>
            </a:pPr>
            <a:r>
              <a:rPr lang="en" sz="1400"/>
              <a:t>Limited the dataset to be movies released 2000 and onward</a:t>
            </a:r>
            <a:endParaRPr sz="1400"/>
          </a:p>
          <a:p>
            <a:pPr marL="914400" lvl="1" indent="-317500" algn="l" rtl="0">
              <a:lnSpc>
                <a:spcPct val="115000"/>
              </a:lnSpc>
              <a:spcBef>
                <a:spcPts val="0"/>
              </a:spcBef>
              <a:spcAft>
                <a:spcPts val="0"/>
              </a:spcAft>
              <a:buSzPts val="1400"/>
              <a:buChar char="○"/>
            </a:pPr>
            <a:r>
              <a:rPr lang="en" sz="1400">
                <a:solidFill>
                  <a:schemeClr val="dk1"/>
                </a:solidFill>
              </a:rPr>
              <a:t>(1) because the IMDB website was fully in-use by the 2000’s and</a:t>
            </a:r>
            <a:endParaRPr sz="1400">
              <a:solidFill>
                <a:schemeClr val="dk1"/>
              </a:solidFill>
            </a:endParaRPr>
          </a:p>
          <a:p>
            <a:pPr marL="914400" lvl="1" indent="-317500" algn="l" rtl="0">
              <a:lnSpc>
                <a:spcPct val="115000"/>
              </a:lnSpc>
              <a:spcBef>
                <a:spcPts val="0"/>
              </a:spcBef>
              <a:spcAft>
                <a:spcPts val="0"/>
              </a:spcAft>
              <a:buSzPts val="1400"/>
              <a:buChar char="○"/>
            </a:pPr>
            <a:r>
              <a:rPr lang="en" sz="1400">
                <a:solidFill>
                  <a:schemeClr val="dk1"/>
                </a:solidFill>
              </a:rPr>
              <a:t>(2) we have a better understanding of movie culture in the last 20 years. </a:t>
            </a:r>
            <a:endParaRPr sz="1400"/>
          </a:p>
          <a:p>
            <a:pPr marL="457200" lvl="0" indent="-317500" algn="l" rtl="0">
              <a:spcBef>
                <a:spcPts val="0"/>
              </a:spcBef>
              <a:spcAft>
                <a:spcPts val="0"/>
              </a:spcAft>
              <a:buSzPts val="1400"/>
              <a:buChar char="●"/>
            </a:pPr>
            <a:r>
              <a:rPr lang="en" sz="1400"/>
              <a:t>Limited to dataset to be movies with budgets of $300,000 or more</a:t>
            </a:r>
            <a:endParaRPr sz="1400"/>
          </a:p>
          <a:p>
            <a:pPr marL="914400" lvl="1" indent="-317500" algn="l" rtl="0">
              <a:lnSpc>
                <a:spcPct val="115000"/>
              </a:lnSpc>
              <a:spcBef>
                <a:spcPts val="0"/>
              </a:spcBef>
              <a:spcAft>
                <a:spcPts val="0"/>
              </a:spcAft>
              <a:buSzPts val="1400"/>
              <a:buChar char="○"/>
            </a:pPr>
            <a:r>
              <a:rPr lang="en" sz="1400">
                <a:solidFill>
                  <a:schemeClr val="dk1"/>
                </a:solidFill>
              </a:rPr>
              <a:t>because our literature research claimed that is the approximate lower limit for proper movies made for the public, rather than student films or projects</a:t>
            </a:r>
            <a:endParaRPr sz="1400"/>
          </a:p>
          <a:p>
            <a:pPr marL="457200" lvl="0" indent="-317500" algn="l" rtl="0">
              <a:spcBef>
                <a:spcPts val="0"/>
              </a:spcBef>
              <a:spcAft>
                <a:spcPts val="0"/>
              </a:spcAft>
              <a:buSzPts val="1400"/>
              <a:buChar char="●"/>
            </a:pPr>
            <a:r>
              <a:rPr lang="en" sz="1400"/>
              <a:t>This left about 4000 movies left out of original dataset of 87,000 </a:t>
            </a:r>
            <a:endParaRPr sz="1400"/>
          </a:p>
          <a:p>
            <a:pPr marL="457200" lvl="0" indent="0" algn="l" rtl="0">
              <a:spcBef>
                <a:spcPts val="0"/>
              </a:spcBef>
              <a:spcAft>
                <a:spcPts val="0"/>
              </a:spcAft>
              <a:buNone/>
            </a:pPr>
            <a:endParaRPr sz="1400"/>
          </a:p>
          <a:p>
            <a:pPr marL="0" lvl="0" indent="0" algn="l" rtl="0">
              <a:spcBef>
                <a:spcPts val="0"/>
              </a:spcBef>
              <a:spcAft>
                <a:spcPts val="0"/>
              </a:spcAft>
              <a:buNone/>
            </a:pPr>
            <a:r>
              <a:rPr lang="en" sz="1400"/>
              <a:t>Photo Credit: https://www.google.com/url?sa=i&amp;url=http%3A%2F%2Fjohnalberti.net%2F2015%2F09%2F11%2Fbeyond-the-box-office-what-makes-a-movie-a-success%2F&amp;psig=AOvVaw0lk0FPHrYBFUpAbDZOdDtI&amp;ust=1638761093884000&amp;source=images&amp;cd=vfe&amp;ved=0CAsQjRxqFwoTCMjBufnay_QCFQAAAAAdAAAAABAQ</a:t>
            </a:r>
            <a:endParaRPr sz="1400"/>
          </a:p>
          <a:p>
            <a:pPr marL="0" lvl="0" indent="0" algn="l" rtl="0">
              <a:lnSpc>
                <a:spcPct val="115000"/>
              </a:lnSpc>
              <a:spcBef>
                <a:spcPts val="0"/>
              </a:spcBef>
              <a:spcAft>
                <a:spcPts val="0"/>
              </a:spcAft>
              <a:buNone/>
            </a:pPr>
            <a:r>
              <a:rPr lang="en">
                <a:solidFill>
                  <a:schemeClr val="dk1"/>
                </a:solidFill>
                <a:latin typeface="Calibri"/>
                <a:ea typeface="Calibri"/>
                <a:cs typeface="Calibri"/>
                <a:sym typeface="Calibri"/>
              </a:rP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6257162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06257162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sz="1400">
                <a:solidFill>
                  <a:schemeClr val="dk1"/>
                </a:solidFill>
                <a:latin typeface="Calibri"/>
                <a:ea typeface="Calibri"/>
                <a:cs typeface="Calibri"/>
                <a:sym typeface="Calibri"/>
              </a:rPr>
              <a:t>We first started by plotting each movie by its budget and IMDB rating, with the size of each marker correlating with the movie’s total number of vote counts</a:t>
            </a:r>
            <a:endParaRPr sz="140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We then plotted a linear regression trendline, that was weighted by the movie’s vote count</a:t>
            </a:r>
            <a:endParaRPr sz="1400">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SzPts val="1400"/>
              <a:buChar char="○"/>
            </a:pPr>
            <a:r>
              <a:rPr lang="en" sz="1400">
                <a:solidFill>
                  <a:schemeClr val="dk1"/>
                </a:solidFill>
                <a:latin typeface="Calibri"/>
                <a:ea typeface="Calibri"/>
                <a:cs typeface="Calibri"/>
                <a:sym typeface="Calibri"/>
              </a:rPr>
              <a:t>Weighting the movies ensures that relatively unknown movies did not influence the data as much as more well-known movies. For example, a movie with 10,000 votes would be given more weight than a movie with just 100 votes.</a:t>
            </a:r>
            <a:endParaRPr sz="140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We found a weak positive correlation between budget and IMDB rating, indicating that movies of all rating types can be found across all budget sizes (which goes against our original hypothesis)</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6257162a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6257162a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a:solidFill>
                  <a:schemeClr val="dk1"/>
                </a:solidFill>
                <a:latin typeface="Calibri"/>
                <a:ea typeface="Calibri"/>
                <a:cs typeface="Calibri"/>
                <a:sym typeface="Calibri"/>
              </a:rPr>
              <a:t>Next, we plotted budget against net profit, which was calculated by subtracting budget from net gross income</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SzPts val="1500"/>
              <a:buChar char="●"/>
            </a:pPr>
            <a:r>
              <a:rPr lang="en" sz="1500">
                <a:solidFill>
                  <a:schemeClr val="dk1"/>
                </a:solidFill>
                <a:latin typeface="Calibri"/>
                <a:ea typeface="Calibri"/>
                <a:cs typeface="Calibri"/>
                <a:sym typeface="Calibri"/>
              </a:rPr>
              <a:t>We found a stronger positive correlation between these two variables</a:t>
            </a:r>
            <a:endParaRPr sz="1500">
              <a:solidFill>
                <a:schemeClr val="dk1"/>
              </a:solidFill>
              <a:latin typeface="Calibri"/>
              <a:ea typeface="Calibri"/>
              <a:cs typeface="Calibri"/>
              <a:sym typeface="Calibri"/>
            </a:endParaRPr>
          </a:p>
          <a:p>
            <a:pPr marL="457200" lvl="0" indent="-323850" algn="l" rtl="0">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This means that a movies with a higher budget is more likely to have higher profit, and this is in line with our original hypothesis </a:t>
            </a:r>
            <a:endParaRPr sz="15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06257162a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06257162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sz="1400">
                <a:solidFill>
                  <a:schemeClr val="dk1"/>
                </a:solidFill>
                <a:latin typeface="Calibri"/>
                <a:ea typeface="Calibri"/>
                <a:cs typeface="Calibri"/>
                <a:sym typeface="Calibri"/>
              </a:rPr>
              <a:t>Third, we looked at return on investment, because it’s also important to have a high (ROI) to be considered a profitable, successful movie.</a:t>
            </a:r>
            <a:endParaRPr sz="140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Our graph indicates that despite previously finding profit and budget being strongly correlated, even small-budget movies can be profitable relative to their budget if they are well received by the audience. </a:t>
            </a:r>
            <a:endParaRPr sz="140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endParaRPr sz="140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Investment = budget</a:t>
            </a:r>
            <a:endParaRPr sz="140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Return = gross income</a:t>
            </a:r>
            <a:endParaRPr sz="140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(return - budget) / budget</a:t>
            </a:r>
            <a:endParaRPr sz="14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6257162a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6257162a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WHAT DOES THIS ALL MEAN</a:t>
            </a:r>
            <a:endParaRPr sz="1400">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some correlation between budget and profits</a:t>
            </a:r>
            <a:endParaRPr sz="1400">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Little correlation between budget and IMDB rating</a:t>
            </a:r>
            <a:endParaRPr sz="1400">
              <a:solidFill>
                <a:schemeClr val="dk1"/>
              </a:solidFill>
              <a:latin typeface="Calibri"/>
              <a:ea typeface="Calibri"/>
              <a:cs typeface="Calibri"/>
              <a:sym typeface="Calibri"/>
            </a:endParaRPr>
          </a:p>
          <a:p>
            <a:pPr marL="914400" lvl="1" indent="-317500" algn="l" rtl="0">
              <a:lnSpc>
                <a:spcPct val="115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Budget of a movie matters for magnitude of profit but less so for IMDB ratings and ROI</a:t>
            </a:r>
            <a:endParaRPr sz="14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635dafaa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635dafaa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 dirty="0"/>
              <a:t>For seasonality we looked at all movies 1940 or after than had a release in the United States.</a:t>
            </a:r>
          </a:p>
          <a:p>
            <a:pPr marL="457200" lvl="0" indent="-298450" algn="l" rtl="0">
              <a:lnSpc>
                <a:spcPct val="115000"/>
              </a:lnSpc>
              <a:spcBef>
                <a:spcPts val="0"/>
              </a:spcBef>
              <a:spcAft>
                <a:spcPts val="0"/>
              </a:spcAft>
              <a:buSzPts val="1100"/>
              <a:buChar char="●"/>
            </a:pPr>
            <a:r>
              <a:rPr lang="en" dirty="0"/>
              <a:t>We also removed movies with missing or invalid box office figures.</a:t>
            </a:r>
            <a:endParaRPr dirty="0"/>
          </a:p>
          <a:p>
            <a:pPr marL="457200" lvl="0" indent="-298450" algn="l" rtl="0">
              <a:lnSpc>
                <a:spcPct val="115000"/>
              </a:lnSpc>
              <a:spcBef>
                <a:spcPts val="0"/>
              </a:spcBef>
              <a:spcAft>
                <a:spcPts val="0"/>
              </a:spcAft>
              <a:buSzPts val="1100"/>
              <a:buChar char="●"/>
            </a:pPr>
            <a:r>
              <a:rPr lang="en" dirty="0"/>
              <a:t>This left us with a usable sample of about half of our original dataset.</a:t>
            </a:r>
            <a:endParaRPr dirty="0"/>
          </a:p>
          <a:p>
            <a:pPr marL="457200" lvl="0" indent="-298450" algn="l" rtl="0">
              <a:lnSpc>
                <a:spcPct val="115000"/>
              </a:lnSpc>
              <a:spcBef>
                <a:spcPts val="0"/>
              </a:spcBef>
              <a:spcAft>
                <a:spcPts val="0"/>
              </a:spcAft>
              <a:buSzPts val="1100"/>
              <a:buChar char="●"/>
            </a:pPr>
            <a:r>
              <a:rPr lang="en" dirty="0"/>
              <a:t>Our initial hypothesis was that Summer and Holiday months with bring in the highest box office, but critical success may be more random.</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6181f394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6181f394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We quickly found that June and December exhibited the most lucrative months, making up about 28% of total yearly box office in the U.S.</a:t>
            </a:r>
            <a:endParaRPr dirty="0"/>
          </a:p>
          <a:p>
            <a:pPr marL="457200" lvl="0" indent="-298450" algn="l" rtl="0">
              <a:spcBef>
                <a:spcPts val="0"/>
              </a:spcBef>
              <a:spcAft>
                <a:spcPts val="0"/>
              </a:spcAft>
              <a:buSzPts val="1100"/>
              <a:buChar char="●"/>
            </a:pPr>
            <a:r>
              <a:rPr lang="en" dirty="0"/>
              <a:t>Additionally, we observed that certain months appeared to significantly under-perform (specifically January, September and October).</a:t>
            </a:r>
            <a:endParaRPr dirty="0"/>
          </a:p>
          <a:p>
            <a:pPr marL="914400" lvl="1" indent="-298450" algn="l" rtl="0">
              <a:spcBef>
                <a:spcPts val="0"/>
              </a:spcBef>
              <a:spcAft>
                <a:spcPts val="0"/>
              </a:spcAft>
              <a:buSzPts val="1100"/>
              <a:buChar char="○"/>
            </a:pPr>
            <a:r>
              <a:rPr lang="en" dirty="0"/>
              <a:t>This makes sense if you’re familiar with Dump Month in the film industry, which are months where studios dump their projects they expect to fail or under-perform.</a:t>
            </a:r>
            <a:endParaRPr dirty="0"/>
          </a:p>
          <a:p>
            <a:pPr marL="457200" lvl="0" indent="-298450" algn="l" rtl="0">
              <a:spcBef>
                <a:spcPts val="0"/>
              </a:spcBef>
              <a:spcAft>
                <a:spcPts val="0"/>
              </a:spcAft>
              <a:buSzPts val="1100"/>
              <a:buChar char="●"/>
            </a:pPr>
            <a:r>
              <a:rPr lang="en" dirty="0"/>
              <a:t>We also noticed an inverse relationship between Box Office and Movie Counts, meaning that months with a lot of films being released tend to have lower average box office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384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EB Garamond"/>
                <a:ea typeface="EB Garamond"/>
                <a:cs typeface="EB Garamond"/>
                <a:sym typeface="EB Garamond"/>
              </a:rPr>
              <a:t>The Movies</a:t>
            </a:r>
            <a:endParaRPr>
              <a:latin typeface="EB Garamond"/>
              <a:ea typeface="EB Garamond"/>
              <a:cs typeface="EB Garamond"/>
              <a:sym typeface="EB Garamond"/>
            </a:endParaRPr>
          </a:p>
        </p:txBody>
      </p:sp>
      <p:sp>
        <p:nvSpPr>
          <p:cNvPr id="55" name="Google Shape;55;p13"/>
          <p:cNvSpPr txBox="1">
            <a:spLocks noGrp="1"/>
          </p:cNvSpPr>
          <p:nvPr>
            <p:ph type="subTitle" idx="1"/>
          </p:nvPr>
        </p:nvSpPr>
        <p:spPr>
          <a:xfrm>
            <a:off x="311700" y="1982475"/>
            <a:ext cx="8520600" cy="774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a:latin typeface="EB Garamond"/>
                <a:ea typeface="EB Garamond"/>
                <a:cs typeface="EB Garamond"/>
                <a:sym typeface="EB Garamond"/>
              </a:rPr>
              <a:t>Factor analysis of successful films.</a:t>
            </a:r>
            <a:endParaRPr sz="2000">
              <a:latin typeface="EB Garamond"/>
              <a:ea typeface="EB Garamond"/>
              <a:cs typeface="EB Garamond"/>
              <a:sym typeface="EB Garamond"/>
            </a:endParaRPr>
          </a:p>
          <a:p>
            <a:pPr marL="0" lvl="0" indent="0" algn="ctr" rtl="0">
              <a:spcBef>
                <a:spcPts val="0"/>
              </a:spcBef>
              <a:spcAft>
                <a:spcPts val="0"/>
              </a:spcAft>
              <a:buNone/>
            </a:pPr>
            <a:endParaRPr sz="2000"/>
          </a:p>
        </p:txBody>
      </p:sp>
      <p:sp>
        <p:nvSpPr>
          <p:cNvPr id="56" name="Google Shape;56;p13"/>
          <p:cNvSpPr txBox="1"/>
          <p:nvPr/>
        </p:nvSpPr>
        <p:spPr>
          <a:xfrm>
            <a:off x="2123550" y="2498900"/>
            <a:ext cx="4896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a:latin typeface="EB Garamond"/>
              <a:ea typeface="EB Garamond"/>
              <a:cs typeface="EB Garamond"/>
              <a:sym typeface="EB Garamond"/>
            </a:endParaRPr>
          </a:p>
          <a:p>
            <a:pPr marL="0" lvl="0" indent="0" algn="ctr" rtl="0">
              <a:spcBef>
                <a:spcPts val="0"/>
              </a:spcBef>
              <a:spcAft>
                <a:spcPts val="0"/>
              </a:spcAft>
              <a:buNone/>
            </a:pPr>
            <a:r>
              <a:rPr lang="en">
                <a:latin typeface="EB Garamond"/>
                <a:ea typeface="EB Garamond"/>
                <a:cs typeface="EB Garamond"/>
                <a:sym typeface="EB Garamond"/>
              </a:rPr>
              <a:t>Produced by:</a:t>
            </a:r>
            <a:endParaRPr>
              <a:latin typeface="EB Garamond"/>
              <a:ea typeface="EB Garamond"/>
              <a:cs typeface="EB Garamond"/>
              <a:sym typeface="EB Garamond"/>
            </a:endParaRPr>
          </a:p>
          <a:p>
            <a:pPr marL="0" lvl="0" indent="0" algn="ctr" rtl="0">
              <a:spcBef>
                <a:spcPts val="0"/>
              </a:spcBef>
              <a:spcAft>
                <a:spcPts val="0"/>
              </a:spcAft>
              <a:buNone/>
            </a:pPr>
            <a:r>
              <a:rPr lang="en">
                <a:latin typeface="EB Garamond"/>
                <a:ea typeface="EB Garamond"/>
                <a:cs typeface="EB Garamond"/>
                <a:sym typeface="EB Garamond"/>
              </a:rPr>
              <a:t>Ethan Duncan, Andrew Fiegleman, Arisa Nguyen</a:t>
            </a:r>
            <a:endParaRPr>
              <a:latin typeface="EB Garamond"/>
              <a:ea typeface="EB Garamond"/>
              <a:cs typeface="EB Garamond"/>
              <a:sym typeface="EB Garamond"/>
            </a:endParaRPr>
          </a:p>
        </p:txBody>
      </p:sp>
      <p:pic>
        <p:nvPicPr>
          <p:cNvPr id="57" name="Google Shape;57;p13"/>
          <p:cNvPicPr preferRelativeResize="0"/>
          <p:nvPr/>
        </p:nvPicPr>
        <p:blipFill>
          <a:blip r:embed="rId4">
            <a:alphaModFix/>
          </a:blip>
          <a:stretch>
            <a:fillRect/>
          </a:stretch>
        </p:blipFill>
        <p:spPr>
          <a:xfrm>
            <a:off x="7669350" y="4406175"/>
            <a:ext cx="1474650" cy="737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Seasonality </a:t>
            </a:r>
            <a:r>
              <a:rPr lang="en" sz="1577"/>
              <a:t>(Box Office x Month x Decade)</a:t>
            </a:r>
            <a:endParaRPr sz="1577"/>
          </a:p>
        </p:txBody>
      </p:sp>
      <p:sp>
        <p:nvSpPr>
          <p:cNvPr id="137" name="Google Shape;137;p22"/>
          <p:cNvSpPr txBox="1"/>
          <p:nvPr/>
        </p:nvSpPr>
        <p:spPr>
          <a:xfrm>
            <a:off x="328675" y="1163725"/>
            <a:ext cx="33846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The most lucrative film months have changed over time, most dramatically with the introduction of ‘Summer Blockbuster’ in the late 1970s / early 1980s.</a:t>
            </a:r>
            <a:endParaRPr/>
          </a:p>
          <a:p>
            <a:pPr marL="457200" lvl="0" indent="0" algn="l" rtl="0">
              <a:spcBef>
                <a:spcPts val="0"/>
              </a:spcBef>
              <a:spcAft>
                <a:spcPts val="0"/>
              </a:spcAft>
              <a:buNone/>
            </a:pPr>
            <a:r>
              <a:rPr lang="en"/>
              <a:t> </a:t>
            </a:r>
            <a:endParaRPr/>
          </a:p>
          <a:p>
            <a:pPr marL="457200" lvl="0" indent="-317500" algn="l" rtl="0">
              <a:spcBef>
                <a:spcPts val="0"/>
              </a:spcBef>
              <a:spcAft>
                <a:spcPts val="0"/>
              </a:spcAft>
              <a:buSzPts val="1400"/>
              <a:buChar char="●"/>
            </a:pPr>
            <a:r>
              <a:rPr lang="en"/>
              <a:t>Before the 1970s, no strong pattern was evident, except that December movies began to over-index.</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Today, we have a much clearer picture with the summer months (Jun., Jul.) and holiday months (Nov., Dec.) making up almost half (~48+%) of yearly US box office.</a:t>
            </a:r>
            <a:endParaRPr/>
          </a:p>
        </p:txBody>
      </p:sp>
      <p:pic>
        <p:nvPicPr>
          <p:cNvPr id="138" name="Google Shape;138;p22"/>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139" name="Google Shape;139;p22"/>
          <p:cNvPicPr preferRelativeResize="0"/>
          <p:nvPr/>
        </p:nvPicPr>
        <p:blipFill>
          <a:blip r:embed="rId4">
            <a:alphaModFix/>
          </a:blip>
          <a:stretch>
            <a:fillRect/>
          </a:stretch>
        </p:blipFill>
        <p:spPr>
          <a:xfrm>
            <a:off x="3865675" y="1170125"/>
            <a:ext cx="5125925" cy="25380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Seasonality </a:t>
            </a:r>
            <a:r>
              <a:rPr lang="en" sz="1577"/>
              <a:t>(Rating x Month)</a:t>
            </a:r>
            <a:endParaRPr sz="1577"/>
          </a:p>
        </p:txBody>
      </p:sp>
      <p:sp>
        <p:nvSpPr>
          <p:cNvPr id="145" name="Google Shape;145;p23"/>
          <p:cNvSpPr txBox="1"/>
          <p:nvPr/>
        </p:nvSpPr>
        <p:spPr>
          <a:xfrm>
            <a:off x="328675" y="1163725"/>
            <a:ext cx="33846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Looking at Rating, we find that movies released in January tend to receive the lowest ratings (-7.6%) while those in December tend to receive the highest (+3.9%).</a:t>
            </a:r>
            <a:endParaRPr/>
          </a:p>
          <a:p>
            <a:pPr marL="457200" lvl="0" indent="0" algn="l" rtl="0">
              <a:spcBef>
                <a:spcPts val="0"/>
              </a:spcBef>
              <a:spcAft>
                <a:spcPts val="0"/>
              </a:spcAft>
              <a:buNone/>
            </a:pPr>
            <a:r>
              <a:rPr lang="en"/>
              <a:t> </a:t>
            </a:r>
            <a:endParaRPr/>
          </a:p>
          <a:p>
            <a:pPr marL="457200" lvl="0" indent="-317500" algn="l" rtl="0">
              <a:spcBef>
                <a:spcPts val="0"/>
              </a:spcBef>
              <a:spcAft>
                <a:spcPts val="0"/>
              </a:spcAft>
              <a:buSzPts val="1400"/>
              <a:buChar char="●"/>
            </a:pPr>
            <a:r>
              <a:rPr lang="en"/>
              <a:t>This aligns with our understanding of “Dump Months”.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Additionally, it aligns with many studios’ strategies to release their films they believe to be Oscar contenders closer to the Academy Awards ceremony.</a:t>
            </a:r>
            <a:endParaRPr/>
          </a:p>
        </p:txBody>
      </p:sp>
      <p:pic>
        <p:nvPicPr>
          <p:cNvPr id="146" name="Google Shape;146;p23"/>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147" name="Google Shape;147;p23"/>
          <p:cNvPicPr preferRelativeResize="0"/>
          <p:nvPr/>
        </p:nvPicPr>
        <p:blipFill>
          <a:blip r:embed="rId4">
            <a:alphaModFix/>
          </a:blip>
          <a:stretch>
            <a:fillRect/>
          </a:stretch>
        </p:blipFill>
        <p:spPr>
          <a:xfrm>
            <a:off x="3865675" y="1170125"/>
            <a:ext cx="5125924" cy="2618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Seasonality </a:t>
            </a:r>
            <a:r>
              <a:rPr lang="en" sz="1577"/>
              <a:t>(Summary)</a:t>
            </a:r>
            <a:endParaRPr sz="1577"/>
          </a:p>
        </p:txBody>
      </p:sp>
      <p:sp>
        <p:nvSpPr>
          <p:cNvPr id="153" name="Google Shape;153;p24"/>
          <p:cNvSpPr txBox="1"/>
          <p:nvPr/>
        </p:nvSpPr>
        <p:spPr>
          <a:xfrm>
            <a:off x="328675" y="1163725"/>
            <a:ext cx="42432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June and December represent the most lucrative months for the film industry.</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This trend started in the 1970s with the introduction of the Summer Blockbuster (Jaws ‘75).</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Following our understanding of ‘Dump Months’ films released in January tend to have the lowest IMDb rating while those released just before Oscar season (December) tend to have the highest.</a:t>
            </a:r>
            <a:endParaRPr/>
          </a:p>
        </p:txBody>
      </p:sp>
      <p:pic>
        <p:nvPicPr>
          <p:cNvPr id="154" name="Google Shape;154;p24"/>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155" name="Google Shape;155;p24"/>
          <p:cNvPicPr preferRelativeResize="0"/>
          <p:nvPr/>
        </p:nvPicPr>
        <p:blipFill>
          <a:blip r:embed="rId4">
            <a:alphaModFix/>
          </a:blip>
          <a:stretch>
            <a:fillRect/>
          </a:stretch>
        </p:blipFill>
        <p:spPr>
          <a:xfrm>
            <a:off x="4687150" y="281075"/>
            <a:ext cx="1913974" cy="1435500"/>
          </a:xfrm>
          <a:prstGeom prst="rect">
            <a:avLst/>
          </a:prstGeom>
          <a:noFill/>
          <a:ln>
            <a:noFill/>
          </a:ln>
        </p:spPr>
      </p:pic>
      <p:pic>
        <p:nvPicPr>
          <p:cNvPr id="156" name="Google Shape;156;p24"/>
          <p:cNvPicPr preferRelativeResize="0"/>
          <p:nvPr/>
        </p:nvPicPr>
        <p:blipFill>
          <a:blip r:embed="rId5">
            <a:alphaModFix/>
          </a:blip>
          <a:stretch>
            <a:fillRect/>
          </a:stretch>
        </p:blipFill>
        <p:spPr>
          <a:xfrm>
            <a:off x="6454475" y="1783391"/>
            <a:ext cx="1913975" cy="1531159"/>
          </a:xfrm>
          <a:prstGeom prst="rect">
            <a:avLst/>
          </a:prstGeom>
          <a:noFill/>
          <a:ln>
            <a:noFill/>
          </a:ln>
        </p:spPr>
      </p:pic>
      <p:pic>
        <p:nvPicPr>
          <p:cNvPr id="157" name="Google Shape;157;p24"/>
          <p:cNvPicPr preferRelativeResize="0"/>
          <p:nvPr/>
        </p:nvPicPr>
        <p:blipFill>
          <a:blip r:embed="rId6">
            <a:alphaModFix/>
          </a:blip>
          <a:stretch>
            <a:fillRect/>
          </a:stretch>
        </p:blipFill>
        <p:spPr>
          <a:xfrm>
            <a:off x="4687148" y="3381375"/>
            <a:ext cx="2126100" cy="141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Genre</a:t>
            </a:r>
            <a:endParaRPr sz="1577"/>
          </a:p>
        </p:txBody>
      </p:sp>
      <p:sp>
        <p:nvSpPr>
          <p:cNvPr id="163" name="Google Shape;163;p25"/>
          <p:cNvSpPr txBox="1"/>
          <p:nvPr/>
        </p:nvSpPr>
        <p:spPr>
          <a:xfrm>
            <a:off x="311700" y="1286675"/>
            <a:ext cx="4683000" cy="29854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rPr>
              <a:t>Databases:</a:t>
            </a:r>
            <a:endParaRPr b="1" dirty="0">
              <a:solidFill>
                <a:schemeClr val="dk1"/>
              </a:solidFill>
            </a:endParaRPr>
          </a:p>
          <a:p>
            <a:pPr marL="457200" lvl="0" indent="-317500" algn="l" rtl="0">
              <a:spcBef>
                <a:spcPts val="0"/>
              </a:spcBef>
              <a:spcAft>
                <a:spcPts val="0"/>
              </a:spcAft>
              <a:buClr>
                <a:schemeClr val="dk1"/>
              </a:buClr>
              <a:buSzPts val="1400"/>
              <a:buChar char="●"/>
            </a:pPr>
            <a:r>
              <a:rPr lang="en" dirty="0">
                <a:solidFill>
                  <a:schemeClr val="dk1"/>
                </a:solidFill>
              </a:rPr>
              <a:t>IMDb and TMDB (The Movie </a:t>
            </a:r>
            <a:r>
              <a:rPr lang="en" dirty="0" err="1">
                <a:solidFill>
                  <a:schemeClr val="dk1"/>
                </a:solidFill>
              </a:rPr>
              <a:t>DataBase</a:t>
            </a:r>
            <a:r>
              <a:rPr lang="en" dirty="0">
                <a:solidFill>
                  <a:schemeClr val="dk1"/>
                </a:solidFill>
              </a:rPr>
              <a:t>)</a:t>
            </a:r>
            <a:endParaRPr dirty="0">
              <a:solidFill>
                <a:schemeClr val="dk1"/>
              </a:solidFill>
            </a:endParaRPr>
          </a:p>
          <a:p>
            <a:pPr marL="0" lvl="0" indent="0" algn="l" rtl="0">
              <a:spcBef>
                <a:spcPts val="0"/>
              </a:spcBef>
              <a:spcAft>
                <a:spcPts val="0"/>
              </a:spcAft>
              <a:buNone/>
            </a:pPr>
            <a:r>
              <a:rPr lang="en" b="1" dirty="0">
                <a:solidFill>
                  <a:schemeClr val="dk1"/>
                </a:solidFill>
              </a:rPr>
              <a:t>Filters:</a:t>
            </a:r>
            <a:endParaRPr b="1" dirty="0">
              <a:solidFill>
                <a:schemeClr val="dk1"/>
              </a:solidFill>
            </a:endParaRPr>
          </a:p>
          <a:p>
            <a:pPr marL="457200" lvl="0" indent="-317500" algn="l" rtl="0">
              <a:spcBef>
                <a:spcPts val="0"/>
              </a:spcBef>
              <a:spcAft>
                <a:spcPts val="0"/>
              </a:spcAft>
              <a:buClr>
                <a:schemeClr val="dk1"/>
              </a:buClr>
              <a:buSzPts val="1400"/>
              <a:buChar char="●"/>
            </a:pPr>
            <a:r>
              <a:rPr lang="en" dirty="0">
                <a:solidFill>
                  <a:schemeClr val="dk1"/>
                </a:solidFill>
              </a:rPr>
              <a:t>Movies that were released in the United States.</a:t>
            </a:r>
            <a:endParaRPr dirty="0">
              <a:solidFill>
                <a:schemeClr val="dk1"/>
              </a:solidFill>
            </a:endParaRPr>
          </a:p>
          <a:p>
            <a:pPr marL="457200" lvl="0" indent="-317500" algn="l" rtl="0">
              <a:spcBef>
                <a:spcPts val="0"/>
              </a:spcBef>
              <a:spcAft>
                <a:spcPts val="0"/>
              </a:spcAft>
              <a:buClr>
                <a:schemeClr val="dk1"/>
              </a:buClr>
              <a:buSzPts val="1400"/>
              <a:buChar char="●"/>
            </a:pPr>
            <a:r>
              <a:rPr lang="en" dirty="0">
                <a:solidFill>
                  <a:schemeClr val="dk1"/>
                </a:solidFill>
              </a:rPr>
              <a:t>Movies that were missing values for or had invalid USA gross income</a:t>
            </a:r>
            <a:endParaRPr dirty="0">
              <a:solidFill>
                <a:schemeClr val="dk1"/>
              </a:solidFill>
            </a:endParaRPr>
          </a:p>
          <a:p>
            <a:pPr marL="457200" lvl="0" indent="-317500" algn="l" rtl="0">
              <a:spcBef>
                <a:spcPts val="0"/>
              </a:spcBef>
              <a:spcAft>
                <a:spcPts val="0"/>
              </a:spcAft>
              <a:buClr>
                <a:schemeClr val="dk1"/>
              </a:buClr>
              <a:buSzPts val="1400"/>
              <a:buChar char="●"/>
            </a:pPr>
            <a:r>
              <a:rPr lang="en" dirty="0">
                <a:solidFill>
                  <a:schemeClr val="dk1"/>
                </a:solidFill>
              </a:rPr>
              <a:t>No filter on the years; entire database (1894-2020)</a:t>
            </a:r>
          </a:p>
          <a:p>
            <a:pPr marL="457200" indent="-317500">
              <a:buClr>
                <a:schemeClr val="dk1"/>
              </a:buClr>
              <a:buSzPts val="1400"/>
              <a:buFont typeface="Arial"/>
              <a:buChar char="●"/>
            </a:pPr>
            <a:r>
              <a:rPr lang="en-US" dirty="0">
                <a:solidFill>
                  <a:schemeClr val="dk1"/>
                </a:solidFill>
              </a:rPr>
              <a:t>48,747 movies left out of 87,000 originally </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chemeClr val="dk1"/>
                </a:solidFill>
              </a:rPr>
              <a:t>Initial Hypothesis: </a:t>
            </a:r>
            <a:endParaRPr b="1" dirty="0">
              <a:solidFill>
                <a:schemeClr val="dk1"/>
              </a:solidFill>
            </a:endParaRPr>
          </a:p>
          <a:p>
            <a:pPr marL="457200" lvl="0" indent="-317500" algn="l" rtl="0">
              <a:spcBef>
                <a:spcPts val="0"/>
              </a:spcBef>
              <a:spcAft>
                <a:spcPts val="0"/>
              </a:spcAft>
              <a:buClr>
                <a:schemeClr val="dk1"/>
              </a:buClr>
              <a:buSzPts val="1400"/>
              <a:buChar char="●"/>
            </a:pPr>
            <a:r>
              <a:rPr lang="en" dirty="0">
                <a:solidFill>
                  <a:schemeClr val="dk1"/>
                </a:solidFill>
              </a:rPr>
              <a:t>Certain genre (action) movies are more successful than other genres (musical) movies in terms of IMDb rating and overall profitability</a:t>
            </a:r>
            <a:endParaRPr dirty="0">
              <a:solidFill>
                <a:schemeClr val="dk1"/>
              </a:solidFill>
            </a:endParaRPr>
          </a:p>
        </p:txBody>
      </p:sp>
      <p:pic>
        <p:nvPicPr>
          <p:cNvPr id="164" name="Google Shape;164;p25"/>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165" name="Google Shape;165;p25"/>
          <p:cNvPicPr preferRelativeResize="0"/>
          <p:nvPr/>
        </p:nvPicPr>
        <p:blipFill>
          <a:blip r:embed="rId4">
            <a:alphaModFix/>
          </a:blip>
          <a:stretch>
            <a:fillRect/>
          </a:stretch>
        </p:blipFill>
        <p:spPr>
          <a:xfrm>
            <a:off x="5353650" y="1345850"/>
            <a:ext cx="3273275" cy="2451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Genre </a:t>
            </a:r>
            <a:r>
              <a:rPr lang="en" sz="1577"/>
              <a:t>(Genre vs. IMDb Rating)</a:t>
            </a:r>
            <a:endParaRPr/>
          </a:p>
        </p:txBody>
      </p:sp>
      <p:sp>
        <p:nvSpPr>
          <p:cNvPr id="171" name="Google Shape;171;p26"/>
          <p:cNvSpPr txBox="1">
            <a:spLocks noGrp="1"/>
          </p:cNvSpPr>
          <p:nvPr>
            <p:ph type="body" idx="1"/>
          </p:nvPr>
        </p:nvSpPr>
        <p:spPr>
          <a:xfrm>
            <a:off x="186700" y="1101500"/>
            <a:ext cx="3519300" cy="4041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 sz="1600">
                <a:solidFill>
                  <a:schemeClr val="dk1"/>
                </a:solidFill>
              </a:rPr>
              <a:t>19 genres used from TMDB.</a:t>
            </a:r>
            <a:endParaRPr sz="1600">
              <a:solidFill>
                <a:schemeClr val="dk1"/>
              </a:solidFill>
            </a:endParaRPr>
          </a:p>
          <a:p>
            <a:pPr marL="457200" lvl="0" indent="0" algn="l" rtl="0">
              <a:spcBef>
                <a:spcPts val="0"/>
              </a:spcBef>
              <a:spcAft>
                <a:spcPts val="0"/>
              </a:spcAft>
              <a:buNone/>
            </a:pPr>
            <a:r>
              <a:rPr lang="en" sz="1600">
                <a:solidFill>
                  <a:schemeClr val="dk1"/>
                </a:solidFill>
              </a:rPr>
              <a:t>   </a:t>
            </a:r>
            <a:endParaRPr sz="1600">
              <a:solidFill>
                <a:schemeClr val="dk1"/>
              </a:solidFill>
            </a:endParaRPr>
          </a:p>
          <a:p>
            <a:pPr marL="457200" lvl="0" indent="-330200" algn="l" rtl="0">
              <a:spcBef>
                <a:spcPts val="0"/>
              </a:spcBef>
              <a:spcAft>
                <a:spcPts val="0"/>
              </a:spcAft>
              <a:buClr>
                <a:schemeClr val="dk1"/>
              </a:buClr>
              <a:buSzPts val="1600"/>
              <a:buChar char="●"/>
            </a:pPr>
            <a:r>
              <a:rPr lang="en" sz="1600" b="1">
                <a:solidFill>
                  <a:schemeClr val="dk1"/>
                </a:solidFill>
              </a:rPr>
              <a:t>Documentary</a:t>
            </a:r>
            <a:r>
              <a:rPr lang="en" sz="1600">
                <a:solidFill>
                  <a:schemeClr val="dk1"/>
                </a:solidFill>
              </a:rPr>
              <a:t> the highest rating, received an IMDb rating of 6.40/10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b="1">
                <a:solidFill>
                  <a:schemeClr val="dk1"/>
                </a:solidFill>
              </a:rPr>
              <a:t>Horror</a:t>
            </a:r>
            <a:r>
              <a:rPr lang="en" sz="1600">
                <a:solidFill>
                  <a:schemeClr val="dk1"/>
                </a:solidFill>
              </a:rPr>
              <a:t>, the lowest rating, received an IMDb rating of 4.59/10</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Standard deviation: 0.52</a:t>
            </a:r>
            <a:endParaRPr sz="1600">
              <a:solidFill>
                <a:schemeClr val="dk1"/>
              </a:solidFill>
            </a:endParaRPr>
          </a:p>
        </p:txBody>
      </p:sp>
      <p:pic>
        <p:nvPicPr>
          <p:cNvPr id="172" name="Google Shape;172;p26"/>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173" name="Google Shape;173;p26"/>
          <p:cNvPicPr preferRelativeResize="0"/>
          <p:nvPr/>
        </p:nvPicPr>
        <p:blipFill>
          <a:blip r:embed="rId4">
            <a:alphaModFix/>
          </a:blip>
          <a:stretch>
            <a:fillRect/>
          </a:stretch>
        </p:blipFill>
        <p:spPr>
          <a:xfrm>
            <a:off x="3980174" y="515799"/>
            <a:ext cx="4852127" cy="41119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Genre </a:t>
            </a:r>
            <a:r>
              <a:rPr lang="en" sz="1577"/>
              <a:t>(Genre vs. Gross Profit)</a:t>
            </a:r>
            <a:endParaRPr/>
          </a:p>
        </p:txBody>
      </p:sp>
      <p:pic>
        <p:nvPicPr>
          <p:cNvPr id="179" name="Google Shape;179;p27"/>
          <p:cNvPicPr preferRelativeResize="0"/>
          <p:nvPr/>
        </p:nvPicPr>
        <p:blipFill>
          <a:blip r:embed="rId3">
            <a:alphaModFix/>
          </a:blip>
          <a:stretch>
            <a:fillRect/>
          </a:stretch>
        </p:blipFill>
        <p:spPr>
          <a:xfrm>
            <a:off x="7017900" y="4700550"/>
            <a:ext cx="2126100" cy="442950"/>
          </a:xfrm>
          <a:prstGeom prst="rect">
            <a:avLst/>
          </a:prstGeom>
          <a:noFill/>
          <a:ln>
            <a:noFill/>
          </a:ln>
        </p:spPr>
      </p:pic>
      <p:sp>
        <p:nvSpPr>
          <p:cNvPr id="180" name="Google Shape;180;p27"/>
          <p:cNvSpPr txBox="1">
            <a:spLocks noGrp="1"/>
          </p:cNvSpPr>
          <p:nvPr>
            <p:ph type="body" idx="1"/>
          </p:nvPr>
        </p:nvSpPr>
        <p:spPr>
          <a:xfrm>
            <a:off x="196025" y="1101600"/>
            <a:ext cx="3519300" cy="404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1"/>
                </a:solidFill>
              </a:rPr>
              <a:t>   </a:t>
            </a:r>
            <a:endParaRPr sz="1600">
              <a:solidFill>
                <a:schemeClr val="dk1"/>
              </a:solidFill>
            </a:endParaRPr>
          </a:p>
          <a:p>
            <a:pPr marL="457200" lvl="0" indent="-330200" algn="l" rtl="0">
              <a:spcBef>
                <a:spcPts val="0"/>
              </a:spcBef>
              <a:spcAft>
                <a:spcPts val="0"/>
              </a:spcAft>
              <a:buClr>
                <a:schemeClr val="dk1"/>
              </a:buClr>
              <a:buSzPts val="1600"/>
              <a:buChar char="●"/>
            </a:pPr>
            <a:r>
              <a:rPr lang="en" sz="1600" b="1">
                <a:solidFill>
                  <a:schemeClr val="dk1"/>
                </a:solidFill>
              </a:rPr>
              <a:t>Animation,</a:t>
            </a:r>
            <a:r>
              <a:rPr lang="en" sz="1600">
                <a:solidFill>
                  <a:schemeClr val="dk1"/>
                </a:solidFill>
              </a:rPr>
              <a:t> the highest US gross profit, with a mean profit of $49,935,514</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b="1">
                <a:solidFill>
                  <a:schemeClr val="dk1"/>
                </a:solidFill>
              </a:rPr>
              <a:t>Documentary</a:t>
            </a:r>
            <a:r>
              <a:rPr lang="en" sz="1600">
                <a:solidFill>
                  <a:schemeClr val="dk1"/>
                </a:solidFill>
              </a:rPr>
              <a:t>, the lowest US gross profit, with a mean profit of $25,627 (the TV Movie genre gross profits were not counted in the IMDb database)</a:t>
            </a:r>
            <a:endParaRPr sz="2300"/>
          </a:p>
        </p:txBody>
      </p:sp>
      <p:pic>
        <p:nvPicPr>
          <p:cNvPr id="181" name="Google Shape;181;p27"/>
          <p:cNvPicPr preferRelativeResize="0"/>
          <p:nvPr/>
        </p:nvPicPr>
        <p:blipFill>
          <a:blip r:embed="rId4">
            <a:alphaModFix/>
          </a:blip>
          <a:stretch>
            <a:fillRect/>
          </a:stretch>
        </p:blipFill>
        <p:spPr>
          <a:xfrm>
            <a:off x="4022727" y="550800"/>
            <a:ext cx="4809575" cy="404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Genre </a:t>
            </a:r>
            <a:r>
              <a:rPr lang="en" sz="1577"/>
              <a:t>(Summary)</a:t>
            </a:r>
            <a:endParaRPr sz="1577"/>
          </a:p>
        </p:txBody>
      </p:sp>
      <p:sp>
        <p:nvSpPr>
          <p:cNvPr id="187" name="Google Shape;187;p28"/>
          <p:cNvSpPr txBox="1"/>
          <p:nvPr/>
        </p:nvSpPr>
        <p:spPr>
          <a:xfrm>
            <a:off x="328675" y="1163725"/>
            <a:ext cx="3384600" cy="2878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Weak/no correlation profits and IMDb rating when using the lens of genre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Certain genre  = successful movie? </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a:solidFill>
                  <a:schemeClr val="dk1"/>
                </a:solidFill>
              </a:rPr>
              <a:t>Genre does not have a clear trend in predicting the success of movies when looking at both metrics of IMDb rating and US gross </a:t>
            </a:r>
            <a:endParaRPr>
              <a:solidFill>
                <a:schemeClr val="dk1"/>
              </a:solidFill>
            </a:endParaRPr>
          </a:p>
        </p:txBody>
      </p:sp>
      <p:pic>
        <p:nvPicPr>
          <p:cNvPr id="188" name="Google Shape;188;p28"/>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189" name="Google Shape;189;p28"/>
          <p:cNvPicPr preferRelativeResize="0"/>
          <p:nvPr/>
        </p:nvPicPr>
        <p:blipFill>
          <a:blip r:embed="rId4">
            <a:alphaModFix/>
          </a:blip>
          <a:stretch>
            <a:fillRect/>
          </a:stretch>
        </p:blipFill>
        <p:spPr>
          <a:xfrm>
            <a:off x="6883325" y="2003788"/>
            <a:ext cx="1973330" cy="1065575"/>
          </a:xfrm>
          <a:prstGeom prst="rect">
            <a:avLst/>
          </a:prstGeom>
          <a:noFill/>
          <a:ln>
            <a:noFill/>
          </a:ln>
        </p:spPr>
      </p:pic>
      <p:pic>
        <p:nvPicPr>
          <p:cNvPr id="190" name="Google Shape;190;p28"/>
          <p:cNvPicPr preferRelativeResize="0"/>
          <p:nvPr/>
        </p:nvPicPr>
        <p:blipFill>
          <a:blip r:embed="rId5">
            <a:alphaModFix/>
          </a:blip>
          <a:stretch>
            <a:fillRect/>
          </a:stretch>
        </p:blipFill>
        <p:spPr>
          <a:xfrm>
            <a:off x="6883325" y="3255370"/>
            <a:ext cx="1973325" cy="1105055"/>
          </a:xfrm>
          <a:prstGeom prst="rect">
            <a:avLst/>
          </a:prstGeom>
          <a:noFill/>
          <a:ln>
            <a:noFill/>
          </a:ln>
        </p:spPr>
      </p:pic>
      <p:pic>
        <p:nvPicPr>
          <p:cNvPr id="191" name="Google Shape;191;p28"/>
          <p:cNvPicPr preferRelativeResize="0"/>
          <p:nvPr/>
        </p:nvPicPr>
        <p:blipFill>
          <a:blip r:embed="rId6">
            <a:alphaModFix/>
          </a:blip>
          <a:stretch>
            <a:fillRect/>
          </a:stretch>
        </p:blipFill>
        <p:spPr>
          <a:xfrm>
            <a:off x="6918563" y="661324"/>
            <a:ext cx="1902847" cy="1117000"/>
          </a:xfrm>
          <a:prstGeom prst="rect">
            <a:avLst/>
          </a:prstGeom>
          <a:noFill/>
          <a:ln>
            <a:noFill/>
          </a:ln>
        </p:spPr>
      </p:pic>
      <p:pic>
        <p:nvPicPr>
          <p:cNvPr id="192" name="Google Shape;192;p28"/>
          <p:cNvPicPr preferRelativeResize="0"/>
          <p:nvPr/>
        </p:nvPicPr>
        <p:blipFill>
          <a:blip r:embed="rId7">
            <a:alphaModFix/>
          </a:blip>
          <a:stretch>
            <a:fillRect/>
          </a:stretch>
        </p:blipFill>
        <p:spPr>
          <a:xfrm>
            <a:off x="3713275" y="1778321"/>
            <a:ext cx="2987625" cy="18672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Questions?</a:t>
            </a:r>
            <a:endParaRPr/>
          </a:p>
        </p:txBody>
      </p:sp>
      <p:pic>
        <p:nvPicPr>
          <p:cNvPr id="198" name="Google Shape;198;p29"/>
          <p:cNvPicPr preferRelativeResize="0"/>
          <p:nvPr/>
        </p:nvPicPr>
        <p:blipFill>
          <a:blip r:embed="rId3">
            <a:alphaModFix/>
          </a:blip>
          <a:stretch>
            <a:fillRect/>
          </a:stretch>
        </p:blipFill>
        <p:spPr>
          <a:xfrm>
            <a:off x="7017900" y="4700550"/>
            <a:ext cx="2126100" cy="442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EB Garamond"/>
                <a:ea typeface="EB Garamond"/>
                <a:cs typeface="EB Garamond"/>
                <a:sym typeface="EB Garamond"/>
              </a:rPr>
              <a:t>At a Glance</a:t>
            </a:r>
            <a:endParaRPr>
              <a:latin typeface="EB Garamond"/>
              <a:ea typeface="EB Garamond"/>
              <a:cs typeface="EB Garamond"/>
              <a:sym typeface="EB Garamond"/>
            </a:endParaRPr>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latin typeface="EB Garamond"/>
                <a:ea typeface="EB Garamond"/>
                <a:cs typeface="EB Garamond"/>
                <a:sym typeface="EB Garamond"/>
              </a:rPr>
              <a:t>We set out to understand how certain variables (budget, seasonality, and genre) of a film may correlate with that films success, both financially and critically.</a:t>
            </a:r>
            <a:endParaRPr>
              <a:latin typeface="EB Garamond"/>
              <a:ea typeface="EB Garamond"/>
              <a:cs typeface="EB Garamond"/>
              <a:sym typeface="EB Garamond"/>
            </a:endParaRPr>
          </a:p>
        </p:txBody>
      </p:sp>
      <p:pic>
        <p:nvPicPr>
          <p:cNvPr id="64" name="Google Shape;64;p14"/>
          <p:cNvPicPr preferRelativeResize="0"/>
          <p:nvPr/>
        </p:nvPicPr>
        <p:blipFill>
          <a:blip r:embed="rId3">
            <a:alphaModFix/>
          </a:blip>
          <a:stretch>
            <a:fillRect/>
          </a:stretch>
        </p:blipFill>
        <p:spPr>
          <a:xfrm>
            <a:off x="7017900" y="4700550"/>
            <a:ext cx="2126100" cy="442950"/>
          </a:xfrm>
          <a:prstGeom prst="rect">
            <a:avLst/>
          </a:prstGeom>
          <a:noFill/>
          <a:ln>
            <a:noFill/>
          </a:ln>
        </p:spPr>
      </p:pic>
      <p:sp>
        <p:nvSpPr>
          <p:cNvPr id="65" name="Google Shape;65;p14"/>
          <p:cNvSpPr/>
          <p:nvPr/>
        </p:nvSpPr>
        <p:spPr>
          <a:xfrm>
            <a:off x="6098700" y="2117350"/>
            <a:ext cx="1839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Variables</a:t>
            </a:r>
            <a:endParaRPr/>
          </a:p>
        </p:txBody>
      </p:sp>
      <p:sp>
        <p:nvSpPr>
          <p:cNvPr id="66" name="Google Shape;66;p14"/>
          <p:cNvSpPr/>
          <p:nvPr/>
        </p:nvSpPr>
        <p:spPr>
          <a:xfrm>
            <a:off x="3709838" y="2117350"/>
            <a:ext cx="1839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Cleaning / Sampling</a:t>
            </a:r>
            <a:endParaRPr/>
          </a:p>
        </p:txBody>
      </p:sp>
      <p:sp>
        <p:nvSpPr>
          <p:cNvPr id="67" name="Google Shape;67;p14"/>
          <p:cNvSpPr/>
          <p:nvPr/>
        </p:nvSpPr>
        <p:spPr>
          <a:xfrm>
            <a:off x="1320975" y="2117338"/>
            <a:ext cx="1839900" cy="650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68" name="Google Shape;68;p14"/>
          <p:cNvSpPr txBox="1"/>
          <p:nvPr/>
        </p:nvSpPr>
        <p:spPr>
          <a:xfrm>
            <a:off x="1320975" y="2818175"/>
            <a:ext cx="1839900" cy="22011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200" u="sng" dirty="0">
                <a:solidFill>
                  <a:schemeClr val="dk1"/>
                </a:solidFill>
                <a:highlight>
                  <a:srgbClr val="FFFFFF"/>
                </a:highlight>
              </a:rPr>
              <a:t>Kaggle</a:t>
            </a:r>
            <a:endParaRPr sz="1200" u="sng" dirty="0">
              <a:solidFill>
                <a:schemeClr val="dk1"/>
              </a:solidFill>
              <a:highlight>
                <a:srgbClr val="FFFFFF"/>
              </a:highlight>
            </a:endParaRPr>
          </a:p>
          <a:p>
            <a:pPr marL="0" lvl="0" indent="0" algn="l" rtl="0">
              <a:lnSpc>
                <a:spcPct val="125000"/>
              </a:lnSpc>
              <a:spcBef>
                <a:spcPts val="600"/>
              </a:spcBef>
              <a:spcAft>
                <a:spcPts val="0"/>
              </a:spcAft>
              <a:buNone/>
            </a:pPr>
            <a:r>
              <a:rPr lang="en" sz="1200" dirty="0">
                <a:solidFill>
                  <a:schemeClr val="dk1"/>
                </a:solidFill>
              </a:rPr>
              <a:t>IMDb movies extensive dataset</a:t>
            </a:r>
            <a:endParaRPr sz="1200" dirty="0">
              <a:solidFill>
                <a:schemeClr val="dk1"/>
              </a:solidFill>
            </a:endParaRPr>
          </a:p>
          <a:p>
            <a:pPr marL="0" lvl="0" indent="0" algn="l" rtl="0">
              <a:lnSpc>
                <a:spcPct val="125000"/>
              </a:lnSpc>
              <a:spcBef>
                <a:spcPts val="600"/>
              </a:spcBef>
              <a:spcAft>
                <a:spcPts val="0"/>
              </a:spcAft>
              <a:buNone/>
            </a:pPr>
            <a:endParaRPr sz="1200" dirty="0">
              <a:solidFill>
                <a:schemeClr val="dk1"/>
              </a:solidFill>
            </a:endParaRPr>
          </a:p>
          <a:p>
            <a:pPr marL="0" lvl="0" indent="0" algn="l" rtl="0">
              <a:lnSpc>
                <a:spcPct val="125000"/>
              </a:lnSpc>
              <a:spcBef>
                <a:spcPts val="600"/>
              </a:spcBef>
              <a:spcAft>
                <a:spcPts val="0"/>
              </a:spcAft>
              <a:buNone/>
            </a:pPr>
            <a:r>
              <a:rPr lang="en" sz="1200" u="sng" dirty="0">
                <a:solidFill>
                  <a:schemeClr val="dk1"/>
                </a:solidFill>
                <a:highlight>
                  <a:srgbClr val="FFFFFF"/>
                </a:highlight>
              </a:rPr>
              <a:t>Web Scraping</a:t>
            </a:r>
            <a:endParaRPr sz="1200" u="sng" dirty="0">
              <a:solidFill>
                <a:schemeClr val="dk1"/>
              </a:solidFill>
              <a:highlight>
                <a:srgbClr val="FFFFFF"/>
              </a:highlight>
            </a:endParaRPr>
          </a:p>
          <a:p>
            <a:pPr marL="0" lvl="0" indent="0" algn="l" rtl="0">
              <a:spcBef>
                <a:spcPts val="600"/>
              </a:spcBef>
              <a:spcAft>
                <a:spcPts val="0"/>
              </a:spcAft>
              <a:buNone/>
            </a:pPr>
            <a:r>
              <a:rPr lang="en" sz="1200" dirty="0">
                <a:solidFill>
                  <a:schemeClr val="dk1"/>
                </a:solidFill>
              </a:rPr>
              <a:t> The Movie Database (TMDB)</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p:txBody>
      </p:sp>
      <p:sp>
        <p:nvSpPr>
          <p:cNvPr id="69" name="Google Shape;69;p14"/>
          <p:cNvSpPr txBox="1"/>
          <p:nvPr/>
        </p:nvSpPr>
        <p:spPr>
          <a:xfrm>
            <a:off x="3709838" y="2939375"/>
            <a:ext cx="1839900" cy="1846629"/>
          </a:xfrm>
          <a:prstGeom prst="rect">
            <a:avLst/>
          </a:prstGeom>
          <a:noFill/>
          <a:ln>
            <a:noFill/>
          </a:ln>
        </p:spPr>
        <p:txBody>
          <a:bodyPr spcFirstLastPara="1" wrap="square" lIns="91425" tIns="91425" rIns="91425" bIns="91425" anchor="t" anchorCtr="0">
            <a:spAutoFit/>
          </a:bodyPr>
          <a:lstStyle/>
          <a:p>
            <a:pPr marL="381000" lvl="0" indent="-228600" algn="l" rtl="0">
              <a:spcBef>
                <a:spcPts val="0"/>
              </a:spcBef>
              <a:spcAft>
                <a:spcPts val="0"/>
              </a:spcAft>
              <a:buClr>
                <a:schemeClr val="dk1"/>
              </a:buClr>
              <a:buSzPts val="1200"/>
              <a:buAutoNum type="arabicPeriod"/>
            </a:pPr>
            <a:r>
              <a:rPr lang="en" sz="1200" dirty="0">
                <a:solidFill>
                  <a:schemeClr val="dk1"/>
                </a:solidFill>
              </a:rPr>
              <a:t>Movies released in the U.S.</a:t>
            </a:r>
          </a:p>
          <a:p>
            <a:pPr marL="381000" lvl="0" indent="-228600" algn="l" rtl="0">
              <a:spcBef>
                <a:spcPts val="0"/>
              </a:spcBef>
              <a:spcAft>
                <a:spcPts val="0"/>
              </a:spcAft>
              <a:buClr>
                <a:schemeClr val="dk1"/>
              </a:buClr>
              <a:buSzPts val="1200"/>
              <a:buAutoNum type="arabicPeriod"/>
            </a:pPr>
            <a:endParaRPr lang="en" sz="1200" dirty="0">
              <a:solidFill>
                <a:schemeClr val="dk1"/>
              </a:solidFill>
            </a:endParaRPr>
          </a:p>
          <a:p>
            <a:pPr marL="381000" lvl="0" indent="-228600" algn="l" rtl="0">
              <a:spcBef>
                <a:spcPts val="0"/>
              </a:spcBef>
              <a:spcAft>
                <a:spcPts val="0"/>
              </a:spcAft>
              <a:buClr>
                <a:schemeClr val="dk1"/>
              </a:buClr>
              <a:buSzPts val="1200"/>
              <a:buAutoNum type="arabicPeriod"/>
            </a:pPr>
            <a:r>
              <a:rPr lang="en" sz="1200" dirty="0">
                <a:solidFill>
                  <a:schemeClr val="dk1"/>
                </a:solidFill>
              </a:rPr>
              <a:t>Date filtering applied per section.</a:t>
            </a:r>
          </a:p>
          <a:p>
            <a:pPr marL="381000" lvl="0" indent="-228600" algn="l" rtl="0">
              <a:spcBef>
                <a:spcPts val="0"/>
              </a:spcBef>
              <a:spcAft>
                <a:spcPts val="0"/>
              </a:spcAft>
              <a:buClr>
                <a:schemeClr val="dk1"/>
              </a:buClr>
              <a:buSzPts val="1200"/>
              <a:buAutoNum type="arabicPeriod"/>
            </a:pPr>
            <a:endParaRPr lang="en" sz="1200" dirty="0">
              <a:solidFill>
                <a:schemeClr val="dk1"/>
              </a:solidFill>
            </a:endParaRPr>
          </a:p>
          <a:p>
            <a:pPr marL="381000" lvl="0" indent="-228600" algn="l" rtl="0">
              <a:spcBef>
                <a:spcPts val="0"/>
              </a:spcBef>
              <a:spcAft>
                <a:spcPts val="0"/>
              </a:spcAft>
              <a:buClr>
                <a:schemeClr val="dk1"/>
              </a:buClr>
              <a:buSzPts val="1200"/>
              <a:buAutoNum type="arabicPeriod"/>
            </a:pPr>
            <a:r>
              <a:rPr lang="en" sz="1200" dirty="0">
                <a:solidFill>
                  <a:schemeClr val="dk1"/>
                </a:solidFill>
              </a:rPr>
              <a:t>Invalid or missing data filtered out.</a:t>
            </a:r>
            <a:endParaRPr sz="1200" dirty="0">
              <a:solidFill>
                <a:schemeClr val="dk1"/>
              </a:solidFill>
            </a:endParaRPr>
          </a:p>
        </p:txBody>
      </p:sp>
      <p:sp>
        <p:nvSpPr>
          <p:cNvPr id="70" name="Google Shape;70;p14"/>
          <p:cNvSpPr txBox="1"/>
          <p:nvPr/>
        </p:nvSpPr>
        <p:spPr>
          <a:xfrm>
            <a:off x="6098725" y="2939375"/>
            <a:ext cx="1839900" cy="1477297"/>
          </a:xfrm>
          <a:prstGeom prst="rect">
            <a:avLst/>
          </a:prstGeom>
          <a:noFill/>
          <a:ln>
            <a:noFill/>
          </a:ln>
        </p:spPr>
        <p:txBody>
          <a:bodyPr spcFirstLastPara="1" wrap="square" lIns="91425" tIns="91425" rIns="91425" bIns="91425" anchor="t" anchorCtr="0">
            <a:spAutoFit/>
          </a:bodyPr>
          <a:lstStyle/>
          <a:p>
            <a:pPr marL="381000" lvl="0" indent="-228600" algn="l" rtl="0">
              <a:spcBef>
                <a:spcPts val="0"/>
              </a:spcBef>
              <a:spcAft>
                <a:spcPts val="0"/>
              </a:spcAft>
              <a:buClr>
                <a:schemeClr val="dk1"/>
              </a:buClr>
              <a:buSzPts val="1200"/>
              <a:buAutoNum type="arabicPeriod"/>
            </a:pPr>
            <a:r>
              <a:rPr lang="en" sz="1200" dirty="0">
                <a:solidFill>
                  <a:schemeClr val="dk1"/>
                </a:solidFill>
              </a:rPr>
              <a:t>Budget</a:t>
            </a:r>
          </a:p>
          <a:p>
            <a:pPr marL="381000" lvl="0" indent="-228600" algn="l" rtl="0">
              <a:spcBef>
                <a:spcPts val="0"/>
              </a:spcBef>
              <a:spcAft>
                <a:spcPts val="0"/>
              </a:spcAft>
              <a:buClr>
                <a:schemeClr val="dk1"/>
              </a:buClr>
              <a:buSzPts val="1200"/>
              <a:buAutoNum type="arabicPeriod"/>
            </a:pPr>
            <a:endParaRPr lang="en" sz="1200" dirty="0">
              <a:solidFill>
                <a:schemeClr val="dk1"/>
              </a:solidFill>
            </a:endParaRPr>
          </a:p>
          <a:p>
            <a:pPr marL="381000" lvl="0" indent="-228600" algn="l" rtl="0">
              <a:spcBef>
                <a:spcPts val="0"/>
              </a:spcBef>
              <a:spcAft>
                <a:spcPts val="0"/>
              </a:spcAft>
              <a:buClr>
                <a:schemeClr val="dk1"/>
              </a:buClr>
              <a:buSzPts val="1200"/>
              <a:buAutoNum type="arabicPeriod"/>
            </a:pPr>
            <a:endParaRPr lang="en" sz="1200" dirty="0">
              <a:solidFill>
                <a:schemeClr val="dk1"/>
              </a:solidFill>
            </a:endParaRPr>
          </a:p>
          <a:p>
            <a:pPr marL="381000" lvl="0" indent="-228600" algn="l" rtl="0">
              <a:spcBef>
                <a:spcPts val="0"/>
              </a:spcBef>
              <a:spcAft>
                <a:spcPts val="0"/>
              </a:spcAft>
              <a:buClr>
                <a:schemeClr val="dk1"/>
              </a:buClr>
              <a:buSzPts val="1200"/>
              <a:buAutoNum type="arabicPeriod"/>
            </a:pPr>
            <a:r>
              <a:rPr lang="en" sz="1200" dirty="0">
                <a:solidFill>
                  <a:schemeClr val="dk1"/>
                </a:solidFill>
              </a:rPr>
              <a:t>Seasonality</a:t>
            </a:r>
          </a:p>
          <a:p>
            <a:pPr marL="381000" lvl="0" indent="-228600" algn="l" rtl="0">
              <a:spcBef>
                <a:spcPts val="0"/>
              </a:spcBef>
              <a:spcAft>
                <a:spcPts val="0"/>
              </a:spcAft>
              <a:buClr>
                <a:schemeClr val="dk1"/>
              </a:buClr>
              <a:buSzPts val="1200"/>
              <a:buAutoNum type="arabicPeriod"/>
            </a:pPr>
            <a:endParaRPr lang="en" sz="1200" dirty="0">
              <a:solidFill>
                <a:schemeClr val="dk1"/>
              </a:solidFill>
            </a:endParaRPr>
          </a:p>
          <a:p>
            <a:pPr marL="381000" lvl="0" indent="-228600" algn="l" rtl="0">
              <a:spcBef>
                <a:spcPts val="0"/>
              </a:spcBef>
              <a:spcAft>
                <a:spcPts val="0"/>
              </a:spcAft>
              <a:buClr>
                <a:schemeClr val="dk1"/>
              </a:buClr>
              <a:buSzPts val="1200"/>
              <a:buAutoNum type="arabicPeriod"/>
            </a:pPr>
            <a:endParaRPr lang="en" sz="1200" dirty="0">
              <a:solidFill>
                <a:schemeClr val="dk1"/>
              </a:solidFill>
            </a:endParaRPr>
          </a:p>
          <a:p>
            <a:pPr marL="381000" lvl="0" indent="-228600" algn="l" rtl="0">
              <a:spcBef>
                <a:spcPts val="0"/>
              </a:spcBef>
              <a:spcAft>
                <a:spcPts val="0"/>
              </a:spcAft>
              <a:buClr>
                <a:schemeClr val="dk1"/>
              </a:buClr>
              <a:buSzPts val="1200"/>
              <a:buAutoNum type="arabicPeriod"/>
            </a:pPr>
            <a:r>
              <a:rPr lang="en" sz="1200" dirty="0">
                <a:solidFill>
                  <a:schemeClr val="dk1"/>
                </a:solidFill>
              </a:rPr>
              <a:t>Genre</a:t>
            </a:r>
            <a:endParaRPr sz="12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Budget</a:t>
            </a:r>
            <a:endParaRPr sz="1577"/>
          </a:p>
        </p:txBody>
      </p:sp>
      <p:sp>
        <p:nvSpPr>
          <p:cNvPr id="76" name="Google Shape;76;p15"/>
          <p:cNvSpPr txBox="1"/>
          <p:nvPr/>
        </p:nvSpPr>
        <p:spPr>
          <a:xfrm>
            <a:off x="311700" y="1286675"/>
            <a:ext cx="4683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rPr>
              <a:t>Filters:</a:t>
            </a: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Limited to movie releases 2000 and onward</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Limited to budget &gt;= $300,000</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Dropped movies that were missing values for USA gross income, budget, IMDb rating, and vote count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3937 movies left out of 87,000 originally </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Initial Hypothesis: </a:t>
            </a: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Higher budget movies are more successful than lower budget movies in terms of IMDB rating and overall profitability</a:t>
            </a:r>
            <a:endParaRPr>
              <a:solidFill>
                <a:schemeClr val="dk1"/>
              </a:solidFill>
            </a:endParaRPr>
          </a:p>
        </p:txBody>
      </p:sp>
      <p:pic>
        <p:nvPicPr>
          <p:cNvPr id="77" name="Google Shape;77;p15"/>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78" name="Google Shape;78;p15"/>
          <p:cNvPicPr preferRelativeResize="0"/>
          <p:nvPr/>
        </p:nvPicPr>
        <p:blipFill>
          <a:blip r:embed="rId4">
            <a:alphaModFix/>
          </a:blip>
          <a:stretch>
            <a:fillRect/>
          </a:stretch>
        </p:blipFill>
        <p:spPr>
          <a:xfrm>
            <a:off x="5027125" y="1292788"/>
            <a:ext cx="3844501" cy="2557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Budget </a:t>
            </a:r>
            <a:r>
              <a:rPr lang="en" sz="1577"/>
              <a:t>(Ratings x Budget x Vote Count)</a:t>
            </a:r>
            <a:endParaRPr sz="1577"/>
          </a:p>
        </p:txBody>
      </p:sp>
      <p:sp>
        <p:nvSpPr>
          <p:cNvPr id="84" name="Google Shape;84;p16"/>
          <p:cNvSpPr txBox="1"/>
          <p:nvPr/>
        </p:nvSpPr>
        <p:spPr>
          <a:xfrm>
            <a:off x="328675" y="1163725"/>
            <a:ext cx="3384600" cy="3341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Char char="●"/>
            </a:pPr>
            <a:r>
              <a:rPr lang="en">
                <a:solidFill>
                  <a:schemeClr val="dk1"/>
                </a:solidFill>
              </a:rPr>
              <a:t>Each movie weighted by its number of votes or ratings</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SzPts val="1400"/>
              <a:buChar char="●"/>
            </a:pPr>
            <a:r>
              <a:rPr lang="en">
                <a:solidFill>
                  <a:schemeClr val="dk1"/>
                </a:solidFill>
              </a:rPr>
              <a:t>Positive but weak correlation between the movie’s budget and IMDb rating with a R-Value of 0.16</a:t>
            </a:r>
            <a:endParaRPr/>
          </a:p>
          <a:p>
            <a:pPr marL="457200" lvl="0" indent="0" algn="l" rtl="0">
              <a:spcBef>
                <a:spcPts val="0"/>
              </a:spcBef>
              <a:spcAft>
                <a:spcPts val="0"/>
              </a:spcAft>
              <a:buNone/>
            </a:pPr>
            <a:r>
              <a:rPr lang="en"/>
              <a:t> </a:t>
            </a:r>
            <a:endParaRPr/>
          </a:p>
          <a:p>
            <a:pPr marL="457200" lvl="0" indent="-317500" algn="l" rtl="0">
              <a:lnSpc>
                <a:spcPct val="115000"/>
              </a:lnSpc>
              <a:spcBef>
                <a:spcPts val="0"/>
              </a:spcBef>
              <a:spcAft>
                <a:spcPts val="0"/>
              </a:spcAft>
              <a:buSzPts val="1400"/>
              <a:buChar char="●"/>
            </a:pPr>
            <a:r>
              <a:rPr lang="en">
                <a:solidFill>
                  <a:schemeClr val="dk1"/>
                </a:solidFill>
              </a:rPr>
              <a:t>Weak correlation indicates that budget might not affect the IMDb rating of the movie</a:t>
            </a:r>
            <a:endParaRPr>
              <a:solidFill>
                <a:schemeClr val="dk1"/>
              </a:solidFill>
            </a:endParaRPr>
          </a:p>
          <a:p>
            <a:pPr marL="914400" lvl="1" indent="-317500" algn="l" rtl="0">
              <a:lnSpc>
                <a:spcPct val="115000"/>
              </a:lnSpc>
              <a:spcBef>
                <a:spcPts val="0"/>
              </a:spcBef>
              <a:spcAft>
                <a:spcPts val="0"/>
              </a:spcAft>
              <a:buSzPts val="1400"/>
              <a:buChar char="○"/>
            </a:pPr>
            <a:r>
              <a:rPr lang="en">
                <a:solidFill>
                  <a:schemeClr val="dk1"/>
                </a:solidFill>
              </a:rPr>
              <a:t>Movies of all types of IMDb ratings can be found across all budget sizes</a:t>
            </a:r>
            <a:endParaRPr/>
          </a:p>
        </p:txBody>
      </p:sp>
      <p:pic>
        <p:nvPicPr>
          <p:cNvPr id="85" name="Google Shape;85;p16"/>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86" name="Google Shape;86;p16"/>
          <p:cNvPicPr preferRelativeResize="0"/>
          <p:nvPr/>
        </p:nvPicPr>
        <p:blipFill>
          <a:blip r:embed="rId4">
            <a:alphaModFix/>
          </a:blip>
          <a:stretch>
            <a:fillRect/>
          </a:stretch>
        </p:blipFill>
        <p:spPr>
          <a:xfrm>
            <a:off x="3885150" y="1163727"/>
            <a:ext cx="5125924" cy="3081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Budget </a:t>
            </a:r>
            <a:r>
              <a:rPr lang="en" sz="1577"/>
              <a:t>(Profit x Budget x Vote Count)</a:t>
            </a:r>
            <a:endParaRPr sz="1577"/>
          </a:p>
        </p:txBody>
      </p:sp>
      <p:sp>
        <p:nvSpPr>
          <p:cNvPr id="92" name="Google Shape;92;p17"/>
          <p:cNvSpPr txBox="1"/>
          <p:nvPr/>
        </p:nvSpPr>
        <p:spPr>
          <a:xfrm>
            <a:off x="328675" y="1163725"/>
            <a:ext cx="3384600" cy="30939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Char char="●"/>
            </a:pPr>
            <a:r>
              <a:rPr lang="en">
                <a:solidFill>
                  <a:schemeClr val="dk1"/>
                </a:solidFill>
              </a:rPr>
              <a:t>Each movie weighted by its number of votes or ratings</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SzPts val="1400"/>
              <a:buChar char="●"/>
            </a:pPr>
            <a:r>
              <a:rPr lang="en">
                <a:solidFill>
                  <a:schemeClr val="dk1"/>
                </a:solidFill>
              </a:rPr>
              <a:t>Strong positive correlation with R-value of 0.32</a:t>
            </a:r>
            <a:endParaRPr/>
          </a:p>
          <a:p>
            <a:pPr marL="457200" lvl="0" indent="0" algn="l" rtl="0">
              <a:spcBef>
                <a:spcPts val="0"/>
              </a:spcBef>
              <a:spcAft>
                <a:spcPts val="0"/>
              </a:spcAft>
              <a:buNone/>
            </a:pPr>
            <a:r>
              <a:rPr lang="en"/>
              <a:t> </a:t>
            </a:r>
            <a:endParaRPr/>
          </a:p>
          <a:p>
            <a:pPr marL="457200" lvl="0" indent="-317500" algn="l" rtl="0">
              <a:lnSpc>
                <a:spcPct val="115000"/>
              </a:lnSpc>
              <a:spcBef>
                <a:spcPts val="0"/>
              </a:spcBef>
              <a:spcAft>
                <a:spcPts val="0"/>
              </a:spcAft>
              <a:buSzPts val="1400"/>
              <a:buChar char="●"/>
            </a:pPr>
            <a:r>
              <a:rPr lang="en">
                <a:solidFill>
                  <a:schemeClr val="dk1"/>
                </a:solidFill>
              </a:rPr>
              <a:t>A movie that has a higher budget is more likely to have a higher profit. </a:t>
            </a:r>
            <a:endParaRPr>
              <a:solidFill>
                <a:schemeClr val="dk1"/>
              </a:solidFill>
            </a:endParaRPr>
          </a:p>
          <a:p>
            <a:pPr marL="914400" lvl="1" indent="-317500" algn="l" rtl="0">
              <a:lnSpc>
                <a:spcPct val="115000"/>
              </a:lnSpc>
              <a:spcBef>
                <a:spcPts val="0"/>
              </a:spcBef>
              <a:spcAft>
                <a:spcPts val="0"/>
              </a:spcAft>
              <a:buSzPts val="1400"/>
              <a:buChar char="○"/>
            </a:pPr>
            <a:r>
              <a:rPr lang="en">
                <a:solidFill>
                  <a:schemeClr val="dk1"/>
                </a:solidFill>
              </a:rPr>
              <a:t>This supports the initial hypothesis that budget affects a movie’s success.</a:t>
            </a:r>
            <a:endParaRPr/>
          </a:p>
        </p:txBody>
      </p:sp>
      <p:pic>
        <p:nvPicPr>
          <p:cNvPr id="93" name="Google Shape;93;p17"/>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94" name="Google Shape;94;p17"/>
          <p:cNvPicPr preferRelativeResize="0"/>
          <p:nvPr/>
        </p:nvPicPr>
        <p:blipFill>
          <a:blip r:embed="rId4">
            <a:alphaModFix/>
          </a:blip>
          <a:stretch>
            <a:fillRect/>
          </a:stretch>
        </p:blipFill>
        <p:spPr>
          <a:xfrm>
            <a:off x="3758525" y="1041375"/>
            <a:ext cx="5125925" cy="33385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Budget </a:t>
            </a:r>
            <a:r>
              <a:rPr lang="en" sz="1577"/>
              <a:t>(ROI x Rating)</a:t>
            </a:r>
            <a:endParaRPr sz="1577"/>
          </a:p>
        </p:txBody>
      </p:sp>
      <p:sp>
        <p:nvSpPr>
          <p:cNvPr id="100" name="Google Shape;100;p18"/>
          <p:cNvSpPr txBox="1"/>
          <p:nvPr/>
        </p:nvSpPr>
        <p:spPr>
          <a:xfrm>
            <a:off x="328675" y="1163725"/>
            <a:ext cx="3384600" cy="36219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Char char="●"/>
            </a:pPr>
            <a:r>
              <a:rPr lang="en">
                <a:solidFill>
                  <a:schemeClr val="dk1"/>
                </a:solidFill>
              </a:rPr>
              <a:t>ROI typically increased with IMDb rating </a:t>
            </a:r>
            <a:endParaRPr>
              <a:solidFill>
                <a:schemeClr val="dk1"/>
              </a:solidFill>
            </a:endParaRPr>
          </a:p>
          <a:p>
            <a:pPr marL="914400" lvl="1" indent="-317500" algn="l" rtl="0">
              <a:lnSpc>
                <a:spcPct val="115000"/>
              </a:lnSpc>
              <a:spcBef>
                <a:spcPts val="0"/>
              </a:spcBef>
              <a:spcAft>
                <a:spcPts val="0"/>
              </a:spcAft>
              <a:buSzPts val="1400"/>
              <a:buChar char="○"/>
            </a:pPr>
            <a:r>
              <a:rPr lang="en">
                <a:solidFill>
                  <a:schemeClr val="dk1"/>
                </a:solidFill>
              </a:rPr>
              <a:t>Movies can be well-received and profitable relative to their budget</a:t>
            </a:r>
            <a:endParaRPr>
              <a:solidFill>
                <a:schemeClr val="dk1"/>
              </a:solidFill>
            </a:endParaRPr>
          </a:p>
          <a:p>
            <a:pPr marL="91440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“Saving Christmas” was outlier in 1 - 2 ratings range</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a:solidFill>
                  <a:schemeClr val="dk1"/>
                </a:solidFill>
              </a:rPr>
              <a:t>Rating of 1.4</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a:solidFill>
                  <a:schemeClr val="dk1"/>
                </a:solidFill>
              </a:rPr>
              <a:t>Budget of $553,846 (2021 dollars)</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a:solidFill>
                  <a:schemeClr val="dk1"/>
                </a:solidFill>
              </a:rPr>
              <a:t>Income of $3,083,784 (2021 dollars)</a:t>
            </a:r>
            <a:endParaRPr>
              <a:solidFill>
                <a:schemeClr val="dk1"/>
              </a:solidFill>
            </a:endParaRPr>
          </a:p>
          <a:p>
            <a:pPr marL="914400" lvl="1" indent="-317500" algn="l" rtl="0">
              <a:lnSpc>
                <a:spcPct val="115000"/>
              </a:lnSpc>
              <a:spcBef>
                <a:spcPts val="0"/>
              </a:spcBef>
              <a:spcAft>
                <a:spcPts val="0"/>
              </a:spcAft>
              <a:buClr>
                <a:schemeClr val="dk1"/>
              </a:buClr>
              <a:buSzPts val="1400"/>
              <a:buChar char="○"/>
            </a:pPr>
            <a:r>
              <a:rPr lang="en">
                <a:solidFill>
                  <a:schemeClr val="dk1"/>
                </a:solidFill>
              </a:rPr>
              <a:t>ROI of 457%</a:t>
            </a:r>
            <a:endParaRPr>
              <a:solidFill>
                <a:schemeClr val="dk1"/>
              </a:solidFill>
            </a:endParaRPr>
          </a:p>
        </p:txBody>
      </p:sp>
      <p:pic>
        <p:nvPicPr>
          <p:cNvPr id="101" name="Google Shape;101;p18"/>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102" name="Google Shape;102;p18"/>
          <p:cNvPicPr preferRelativeResize="0"/>
          <p:nvPr/>
        </p:nvPicPr>
        <p:blipFill>
          <a:blip r:embed="rId4">
            <a:alphaModFix/>
          </a:blip>
          <a:stretch>
            <a:fillRect/>
          </a:stretch>
        </p:blipFill>
        <p:spPr>
          <a:xfrm>
            <a:off x="4403150" y="789250"/>
            <a:ext cx="4125275" cy="341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Budget </a:t>
            </a:r>
            <a:r>
              <a:rPr lang="en" sz="1577"/>
              <a:t>(Summary)</a:t>
            </a:r>
            <a:endParaRPr sz="1577"/>
          </a:p>
        </p:txBody>
      </p:sp>
      <p:sp>
        <p:nvSpPr>
          <p:cNvPr id="108" name="Google Shape;108;p19"/>
          <p:cNvSpPr txBox="1"/>
          <p:nvPr/>
        </p:nvSpPr>
        <p:spPr>
          <a:xfrm>
            <a:off x="328675" y="1163725"/>
            <a:ext cx="3384600" cy="3126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Strong correlation budget and profits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Weak correlation between budget and IMDb rating</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Movies that are well-received can be profitable relative to their budget </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Does budget in a movie matter for success? Yes, for magnitude of profit but less so for IMDb ratings and ROI</a:t>
            </a:r>
            <a:endParaRPr>
              <a:solidFill>
                <a:schemeClr val="dk1"/>
              </a:solidFill>
            </a:endParaRPr>
          </a:p>
        </p:txBody>
      </p:sp>
      <p:pic>
        <p:nvPicPr>
          <p:cNvPr id="109" name="Google Shape;109;p19"/>
          <p:cNvPicPr preferRelativeResize="0"/>
          <p:nvPr/>
        </p:nvPicPr>
        <p:blipFill>
          <a:blip r:embed="rId3">
            <a:alphaModFix/>
          </a:blip>
          <a:stretch>
            <a:fillRect/>
          </a:stretch>
        </p:blipFill>
        <p:spPr>
          <a:xfrm>
            <a:off x="7017900" y="4700550"/>
            <a:ext cx="2126100" cy="442950"/>
          </a:xfrm>
          <a:prstGeom prst="rect">
            <a:avLst/>
          </a:prstGeom>
          <a:noFill/>
          <a:ln>
            <a:noFill/>
          </a:ln>
        </p:spPr>
      </p:pic>
      <p:sp>
        <p:nvSpPr>
          <p:cNvPr id="110" name="Google Shape;110;p19"/>
          <p:cNvSpPr txBox="1"/>
          <p:nvPr/>
        </p:nvSpPr>
        <p:spPr>
          <a:xfrm>
            <a:off x="304800" y="304800"/>
            <a:ext cx="3024300" cy="71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b="1">
              <a:latin typeface="Calibri"/>
              <a:ea typeface="Calibri"/>
              <a:cs typeface="Calibri"/>
              <a:sym typeface="Calibri"/>
            </a:endParaRPr>
          </a:p>
        </p:txBody>
      </p:sp>
      <p:graphicFrame>
        <p:nvGraphicFramePr>
          <p:cNvPr id="111" name="Google Shape;111;p19"/>
          <p:cNvGraphicFramePr/>
          <p:nvPr/>
        </p:nvGraphicFramePr>
        <p:xfrm>
          <a:off x="3853200" y="1298125"/>
          <a:ext cx="5078225" cy="2819400"/>
        </p:xfrm>
        <a:graphic>
          <a:graphicData uri="http://schemas.openxmlformats.org/drawingml/2006/table">
            <a:tbl>
              <a:tblPr>
                <a:noFill/>
                <a:tableStyleId>{13C1BF6D-CD72-43BC-AB71-4EF0F3AD29E1}</a:tableStyleId>
              </a:tblPr>
              <a:tblGrid>
                <a:gridCol w="1438475">
                  <a:extLst>
                    <a:ext uri="{9D8B030D-6E8A-4147-A177-3AD203B41FA5}">
                      <a16:colId xmlns:a16="http://schemas.microsoft.com/office/drawing/2014/main" val="20000"/>
                    </a:ext>
                  </a:extLst>
                </a:gridCol>
                <a:gridCol w="1041350">
                  <a:extLst>
                    <a:ext uri="{9D8B030D-6E8A-4147-A177-3AD203B41FA5}">
                      <a16:colId xmlns:a16="http://schemas.microsoft.com/office/drawing/2014/main" val="20001"/>
                    </a:ext>
                  </a:extLst>
                </a:gridCol>
                <a:gridCol w="906350">
                  <a:extLst>
                    <a:ext uri="{9D8B030D-6E8A-4147-A177-3AD203B41FA5}">
                      <a16:colId xmlns:a16="http://schemas.microsoft.com/office/drawing/2014/main" val="20002"/>
                    </a:ext>
                  </a:extLst>
                </a:gridCol>
                <a:gridCol w="829550">
                  <a:extLst>
                    <a:ext uri="{9D8B030D-6E8A-4147-A177-3AD203B41FA5}">
                      <a16:colId xmlns:a16="http://schemas.microsoft.com/office/drawing/2014/main" val="20003"/>
                    </a:ext>
                  </a:extLst>
                </a:gridCol>
                <a:gridCol w="862500">
                  <a:extLst>
                    <a:ext uri="{9D8B030D-6E8A-4147-A177-3AD203B41FA5}">
                      <a16:colId xmlns:a16="http://schemas.microsoft.com/office/drawing/2014/main" val="20004"/>
                    </a:ext>
                  </a:extLst>
                </a:gridCol>
              </a:tblGrid>
              <a:tr h="0">
                <a:tc>
                  <a:txBody>
                    <a:bodyPr/>
                    <a:lstStyle/>
                    <a:p>
                      <a:pPr marL="0" lvl="0" indent="0" algn="l" rtl="0">
                        <a:spcBef>
                          <a:spcPts val="0"/>
                        </a:spcBef>
                        <a:spcAft>
                          <a:spcPts val="0"/>
                        </a:spcAft>
                        <a:buNone/>
                      </a:pPr>
                      <a:r>
                        <a:rPr lang="en" sz="1100" b="1">
                          <a:latin typeface="Calibri"/>
                          <a:ea typeface="Calibri"/>
                          <a:cs typeface="Calibri"/>
                          <a:sym typeface="Calibri"/>
                        </a:rPr>
                        <a:t>Budget (2021 dollars $)</a:t>
                      </a:r>
                      <a:endParaRPr sz="1100" b="1">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1100" b="1">
                          <a:latin typeface="Calibri"/>
                          <a:ea typeface="Calibri"/>
                          <a:cs typeface="Calibri"/>
                          <a:sym typeface="Calibri"/>
                        </a:rPr>
                        <a:t>Average Profit</a:t>
                      </a:r>
                      <a:endParaRPr sz="1100" b="1">
                        <a:latin typeface="Calibri"/>
                        <a:ea typeface="Calibri"/>
                        <a:cs typeface="Calibri"/>
                        <a:sym typeface="Calibri"/>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alibri"/>
                          <a:ea typeface="Calibri"/>
                          <a:cs typeface="Calibri"/>
                          <a:sym typeface="Calibri"/>
                        </a:rPr>
                        <a:t>Return on Investment</a:t>
                      </a:r>
                      <a:endParaRPr sz="1100" b="1">
                        <a:latin typeface="Calibri"/>
                        <a:ea typeface="Calibri"/>
                        <a:cs typeface="Calibri"/>
                        <a:sym typeface="Calibri"/>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alibri"/>
                          <a:ea typeface="Calibri"/>
                          <a:cs typeface="Calibri"/>
                          <a:sym typeface="Calibri"/>
                        </a:rPr>
                        <a:t>IMDB Rating</a:t>
                      </a:r>
                      <a:endParaRPr sz="1100" b="1">
                        <a:latin typeface="Calibri"/>
                        <a:ea typeface="Calibri"/>
                        <a:cs typeface="Calibri"/>
                        <a:sym typeface="Calibri"/>
                      </a:endParaRPr>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b="1">
                          <a:latin typeface="Calibri"/>
                          <a:ea typeface="Calibri"/>
                          <a:cs typeface="Calibri"/>
                          <a:sym typeface="Calibri"/>
                        </a:rPr>
                        <a:t>Count of Movies</a:t>
                      </a:r>
                      <a:endParaRPr sz="1100" b="1">
                        <a:latin typeface="Calibri"/>
                        <a:ea typeface="Calibri"/>
                        <a:cs typeface="Calibri"/>
                        <a:sym typeface="Calibri"/>
                      </a:endParaRPr>
                    </a:p>
                  </a:txBody>
                  <a:tcPr marL="63500" marR="63500" marT="63500" marB="63500">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1100">
                          <a:latin typeface="Calibri"/>
                          <a:ea typeface="Calibri"/>
                          <a:cs typeface="Calibri"/>
                          <a:sym typeface="Calibri"/>
                        </a:rPr>
                        <a:t>Up to $50,000,000</a:t>
                      </a:r>
                      <a:endParaRPr sz="11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latin typeface="Calibri"/>
                          <a:ea typeface="Calibri"/>
                          <a:cs typeface="Calibri"/>
                          <a:sym typeface="Calibri"/>
                        </a:rPr>
                        <a:t>$8,257,181</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71%</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6.1</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2736</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100">
                          <a:latin typeface="Calibri"/>
                          <a:ea typeface="Calibri"/>
                          <a:cs typeface="Calibri"/>
                          <a:sym typeface="Calibri"/>
                        </a:rPr>
                        <a:t>Up to $100,000,000</a:t>
                      </a:r>
                      <a:endParaRPr sz="11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latin typeface="Calibri"/>
                          <a:ea typeface="Calibri"/>
                          <a:cs typeface="Calibri"/>
                          <a:sym typeface="Calibri"/>
                        </a:rPr>
                        <a:t>$11,758,130</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16%</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6.2</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644</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100">
                          <a:latin typeface="Calibri"/>
                          <a:ea typeface="Calibri"/>
                          <a:cs typeface="Calibri"/>
                          <a:sym typeface="Calibri"/>
                        </a:rPr>
                        <a:t>Up to $150,000,000</a:t>
                      </a:r>
                      <a:endParaRPr sz="11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latin typeface="Calibri"/>
                          <a:ea typeface="Calibri"/>
                          <a:cs typeface="Calibri"/>
                          <a:sym typeface="Calibri"/>
                        </a:rPr>
                        <a:t>$11,384,727</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9%</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6.3</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280</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100">
                          <a:latin typeface="Calibri"/>
                          <a:ea typeface="Calibri"/>
                          <a:cs typeface="Calibri"/>
                          <a:sym typeface="Calibri"/>
                        </a:rPr>
                        <a:t>Up to $200,000,000</a:t>
                      </a:r>
                      <a:endParaRPr sz="11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latin typeface="Calibri"/>
                          <a:ea typeface="Calibri"/>
                          <a:cs typeface="Calibri"/>
                          <a:sym typeface="Calibri"/>
                        </a:rPr>
                        <a:t>$26,337,512</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15%</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6.7</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170</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sz="1100">
                          <a:latin typeface="Calibri"/>
                          <a:ea typeface="Calibri"/>
                          <a:cs typeface="Calibri"/>
                          <a:sym typeface="Calibri"/>
                        </a:rPr>
                        <a:t>Up to $250,000,000</a:t>
                      </a:r>
                      <a:endParaRPr sz="11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latin typeface="Calibri"/>
                          <a:ea typeface="Calibri"/>
                          <a:cs typeface="Calibri"/>
                          <a:sym typeface="Calibri"/>
                        </a:rPr>
                        <a:t>$56,599,165</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26%</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6.8</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73</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sz="1100">
                          <a:latin typeface="Calibri"/>
                          <a:ea typeface="Calibri"/>
                          <a:cs typeface="Calibri"/>
                          <a:sym typeface="Calibri"/>
                        </a:rPr>
                        <a:t>Up to $300,000,000</a:t>
                      </a:r>
                      <a:endParaRPr sz="11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latin typeface="Calibri"/>
                          <a:ea typeface="Calibri"/>
                          <a:cs typeface="Calibri"/>
                          <a:sym typeface="Calibri"/>
                        </a:rPr>
                        <a:t>$129,771,497</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47%</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7.1</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25</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sz="1100">
                          <a:latin typeface="Calibri"/>
                          <a:ea typeface="Calibri"/>
                          <a:cs typeface="Calibri"/>
                          <a:sym typeface="Calibri"/>
                        </a:rPr>
                        <a:t>Up to $350,000,000</a:t>
                      </a:r>
                      <a:endParaRPr sz="11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latin typeface="Calibri"/>
                          <a:ea typeface="Calibri"/>
                          <a:cs typeface="Calibri"/>
                          <a:sym typeface="Calibri"/>
                        </a:rPr>
                        <a:t>$119,028,058</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35%</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7.2</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6</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sz="1100">
                          <a:latin typeface="Calibri"/>
                          <a:ea typeface="Calibri"/>
                          <a:cs typeface="Calibri"/>
                          <a:sym typeface="Calibri"/>
                        </a:rPr>
                        <a:t>Up to $400,000,000</a:t>
                      </a:r>
                      <a:endParaRPr sz="1100">
                        <a:latin typeface="Calibri"/>
                        <a:ea typeface="Calibri"/>
                        <a:cs typeface="Calibri"/>
                        <a:sym typeface="Calibri"/>
                      </a:endParaRPr>
                    </a:p>
                  </a:txBody>
                  <a:tcPr marL="63500" marR="63500" marT="63500" marB="63500">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 sz="1100">
                          <a:latin typeface="Calibri"/>
                          <a:ea typeface="Calibri"/>
                          <a:cs typeface="Calibri"/>
                          <a:sym typeface="Calibri"/>
                        </a:rPr>
                        <a:t>$145,417,970</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40%</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7.2</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alibri"/>
                          <a:ea typeface="Calibri"/>
                          <a:cs typeface="Calibri"/>
                          <a:sym typeface="Calibri"/>
                        </a:rPr>
                        <a:t>3</a:t>
                      </a:r>
                      <a:endParaRPr sz="1100">
                        <a:latin typeface="Calibri"/>
                        <a:ea typeface="Calibri"/>
                        <a:cs typeface="Calibri"/>
                        <a:sym typeface="Calibri"/>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12" name="Google Shape;112;p19"/>
          <p:cNvSpPr txBox="1"/>
          <p:nvPr/>
        </p:nvSpPr>
        <p:spPr>
          <a:xfrm>
            <a:off x="4101925" y="934975"/>
            <a:ext cx="4543800" cy="354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100" b="1">
                <a:solidFill>
                  <a:schemeClr val="dk1"/>
                </a:solidFill>
                <a:latin typeface="Calibri"/>
                <a:ea typeface="Calibri"/>
                <a:cs typeface="Calibri"/>
                <a:sym typeface="Calibri"/>
              </a:rPr>
              <a:t>Average Values and Count of Movies by Budget Bracket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Seasonality</a:t>
            </a:r>
            <a:endParaRPr sz="1577"/>
          </a:p>
        </p:txBody>
      </p:sp>
      <p:sp>
        <p:nvSpPr>
          <p:cNvPr id="118" name="Google Shape;118;p20"/>
          <p:cNvSpPr txBox="1"/>
          <p:nvPr/>
        </p:nvSpPr>
        <p:spPr>
          <a:xfrm>
            <a:off x="311700" y="1286675"/>
            <a:ext cx="4507200" cy="280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rPr>
              <a:t>Filters:</a:t>
            </a: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Limited to movie releases 1940 and onward.</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Movies that had a released in the United States.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Movies that were missing values for or had invalid USA gross income, movies missing release dates.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43,000 movies left out of 87,000 originally.</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Initial Hypothesis: </a:t>
            </a:r>
            <a:endParaRPr b="1">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Summer and holiday months bring in the highest box office, but may not be the indicative of critical success.</a:t>
            </a:r>
            <a:endParaRPr>
              <a:solidFill>
                <a:schemeClr val="dk1"/>
              </a:solidFill>
            </a:endParaRPr>
          </a:p>
        </p:txBody>
      </p:sp>
      <p:pic>
        <p:nvPicPr>
          <p:cNvPr id="119" name="Google Shape;119;p20"/>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120" name="Google Shape;120;p20"/>
          <p:cNvPicPr preferRelativeResize="0"/>
          <p:nvPr/>
        </p:nvPicPr>
        <p:blipFill>
          <a:blip r:embed="rId4">
            <a:alphaModFix/>
          </a:blip>
          <a:stretch>
            <a:fillRect/>
          </a:stretch>
        </p:blipFill>
        <p:spPr>
          <a:xfrm>
            <a:off x="4818896" y="2524145"/>
            <a:ext cx="2080926" cy="1382080"/>
          </a:xfrm>
          <a:prstGeom prst="rect">
            <a:avLst/>
          </a:prstGeom>
          <a:noFill/>
          <a:ln>
            <a:noFill/>
          </a:ln>
        </p:spPr>
      </p:pic>
      <p:pic>
        <p:nvPicPr>
          <p:cNvPr id="121" name="Google Shape;121;p20"/>
          <p:cNvPicPr preferRelativeResize="0"/>
          <p:nvPr/>
        </p:nvPicPr>
        <p:blipFill>
          <a:blip r:embed="rId5">
            <a:alphaModFix/>
          </a:blip>
          <a:stretch>
            <a:fillRect/>
          </a:stretch>
        </p:blipFill>
        <p:spPr>
          <a:xfrm>
            <a:off x="6944202" y="2523750"/>
            <a:ext cx="2080927" cy="1382881"/>
          </a:xfrm>
          <a:prstGeom prst="rect">
            <a:avLst/>
          </a:prstGeom>
          <a:noFill/>
          <a:ln>
            <a:noFill/>
          </a:ln>
        </p:spPr>
      </p:pic>
      <p:pic>
        <p:nvPicPr>
          <p:cNvPr id="122" name="Google Shape;122;p20"/>
          <p:cNvPicPr preferRelativeResize="0"/>
          <p:nvPr/>
        </p:nvPicPr>
        <p:blipFill>
          <a:blip r:embed="rId6">
            <a:alphaModFix/>
          </a:blip>
          <a:stretch>
            <a:fillRect/>
          </a:stretch>
        </p:blipFill>
        <p:spPr>
          <a:xfrm>
            <a:off x="4822788" y="1098875"/>
            <a:ext cx="2073112" cy="1382075"/>
          </a:xfrm>
          <a:prstGeom prst="rect">
            <a:avLst/>
          </a:prstGeom>
          <a:noFill/>
          <a:ln>
            <a:noFill/>
          </a:ln>
        </p:spPr>
      </p:pic>
      <p:pic>
        <p:nvPicPr>
          <p:cNvPr id="123" name="Google Shape;123;p20"/>
          <p:cNvPicPr preferRelativeResize="0"/>
          <p:nvPr/>
        </p:nvPicPr>
        <p:blipFill>
          <a:blip r:embed="rId7">
            <a:alphaModFix/>
          </a:blip>
          <a:stretch>
            <a:fillRect/>
          </a:stretch>
        </p:blipFill>
        <p:spPr>
          <a:xfrm>
            <a:off x="6944199" y="1101525"/>
            <a:ext cx="2080927" cy="13767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Seasonality </a:t>
            </a:r>
            <a:r>
              <a:rPr lang="en" sz="1577"/>
              <a:t>(Box Office x Month)</a:t>
            </a:r>
            <a:endParaRPr sz="1577"/>
          </a:p>
        </p:txBody>
      </p:sp>
      <p:sp>
        <p:nvSpPr>
          <p:cNvPr id="129" name="Google Shape;129;p21"/>
          <p:cNvSpPr txBox="1"/>
          <p:nvPr/>
        </p:nvSpPr>
        <p:spPr>
          <a:xfrm>
            <a:off x="328675" y="1163725"/>
            <a:ext cx="3384600" cy="3632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Summer months and holiday months appear to be the strongest with Jun. and Dec. making up 28% of all box office.</a:t>
            </a:r>
            <a:endParaRPr/>
          </a:p>
          <a:p>
            <a:pPr marL="457200" lvl="0" indent="0" algn="l" rtl="0">
              <a:spcBef>
                <a:spcPts val="0"/>
              </a:spcBef>
              <a:spcAft>
                <a:spcPts val="0"/>
              </a:spcAft>
              <a:buNone/>
            </a:pPr>
            <a:r>
              <a:rPr lang="en"/>
              <a:t> </a:t>
            </a:r>
            <a:endParaRPr/>
          </a:p>
          <a:p>
            <a:pPr marL="457200" lvl="0" indent="-317500" algn="l" rtl="0">
              <a:spcBef>
                <a:spcPts val="0"/>
              </a:spcBef>
              <a:spcAft>
                <a:spcPts val="0"/>
              </a:spcAft>
              <a:buSzPts val="1400"/>
              <a:buChar char="●"/>
            </a:pPr>
            <a:r>
              <a:rPr lang="en"/>
              <a:t>Jan., Sept., and Oct., are considered “Dump Months” in the industry, where studios dump their films they expect to fail.</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Generally an inverse relationship between lucrative months and movies released in that month.</a:t>
            </a:r>
            <a:endParaRPr/>
          </a:p>
          <a:p>
            <a:pPr marL="914400" lvl="1" indent="-317500" algn="l" rtl="0">
              <a:spcBef>
                <a:spcPts val="0"/>
              </a:spcBef>
              <a:spcAft>
                <a:spcPts val="0"/>
              </a:spcAft>
              <a:buSzPts val="1400"/>
              <a:buChar char="○"/>
            </a:pPr>
            <a:r>
              <a:rPr lang="en"/>
              <a:t>A film’s success is a function of competitive landscape upon release date.</a:t>
            </a:r>
            <a:endParaRPr/>
          </a:p>
        </p:txBody>
      </p:sp>
      <p:pic>
        <p:nvPicPr>
          <p:cNvPr id="130" name="Google Shape;130;p21"/>
          <p:cNvPicPr preferRelativeResize="0"/>
          <p:nvPr/>
        </p:nvPicPr>
        <p:blipFill>
          <a:blip r:embed="rId3">
            <a:alphaModFix/>
          </a:blip>
          <a:stretch>
            <a:fillRect/>
          </a:stretch>
        </p:blipFill>
        <p:spPr>
          <a:xfrm>
            <a:off x="7017900" y="4700550"/>
            <a:ext cx="2126100" cy="442950"/>
          </a:xfrm>
          <a:prstGeom prst="rect">
            <a:avLst/>
          </a:prstGeom>
          <a:noFill/>
          <a:ln>
            <a:noFill/>
          </a:ln>
        </p:spPr>
      </p:pic>
      <p:pic>
        <p:nvPicPr>
          <p:cNvPr id="131" name="Google Shape;131;p21"/>
          <p:cNvPicPr preferRelativeResize="0"/>
          <p:nvPr/>
        </p:nvPicPr>
        <p:blipFill>
          <a:blip r:embed="rId4">
            <a:alphaModFix/>
          </a:blip>
          <a:stretch>
            <a:fillRect/>
          </a:stretch>
        </p:blipFill>
        <p:spPr>
          <a:xfrm>
            <a:off x="3865675" y="1170125"/>
            <a:ext cx="5125927" cy="241318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2230</Words>
  <Application>Microsoft Macintosh PowerPoint</Application>
  <PresentationFormat>On-screen Show (16:9)</PresentationFormat>
  <Paragraphs>233</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EB Garamond</vt:lpstr>
      <vt:lpstr>Calibri</vt:lpstr>
      <vt:lpstr>Arial</vt:lpstr>
      <vt:lpstr>Simple Light</vt:lpstr>
      <vt:lpstr>The Movies</vt:lpstr>
      <vt:lpstr>At a Glance</vt:lpstr>
      <vt:lpstr>Budget</vt:lpstr>
      <vt:lpstr>Budget (Ratings x Budget x Vote Count)</vt:lpstr>
      <vt:lpstr>Budget (Profit x Budget x Vote Count)</vt:lpstr>
      <vt:lpstr>Budget (ROI x Rating)</vt:lpstr>
      <vt:lpstr>Budget (Summary)</vt:lpstr>
      <vt:lpstr>Seasonality</vt:lpstr>
      <vt:lpstr>Seasonality (Box Office x Month)</vt:lpstr>
      <vt:lpstr>Seasonality (Box Office x Month x Decade)</vt:lpstr>
      <vt:lpstr>Seasonality (Rating x Month)</vt:lpstr>
      <vt:lpstr>Seasonality (Summary)</vt:lpstr>
      <vt:lpstr>Genre</vt:lpstr>
      <vt:lpstr>Genre (Genre vs. IMDb Rating)</vt:lpstr>
      <vt:lpstr>Genre (Genre vs. Gross Profit)</vt:lpstr>
      <vt:lpstr>Genre (Summary)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Movies</dc:title>
  <cp:lastModifiedBy>Andrew Fiegleman</cp:lastModifiedBy>
  <cp:revision>1</cp:revision>
  <dcterms:modified xsi:type="dcterms:W3CDTF">2021-12-08T03:54:51Z</dcterms:modified>
</cp:coreProperties>
</file>